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314" r:id="rId5"/>
    <p:sldId id="315" r:id="rId6"/>
    <p:sldId id="316" r:id="rId7"/>
    <p:sldId id="317" r:id="rId8"/>
    <p:sldId id="259" r:id="rId9"/>
    <p:sldId id="321" r:id="rId10"/>
    <p:sldId id="260" r:id="rId11"/>
    <p:sldId id="261" r:id="rId12"/>
    <p:sldId id="310" r:id="rId13"/>
    <p:sldId id="311" r:id="rId14"/>
    <p:sldId id="312" r:id="rId15"/>
    <p:sldId id="313" r:id="rId16"/>
    <p:sldId id="301" r:id="rId17"/>
    <p:sldId id="262" r:id="rId18"/>
    <p:sldId id="263" r:id="rId19"/>
    <p:sldId id="264" r:id="rId20"/>
    <p:sldId id="265" r:id="rId21"/>
    <p:sldId id="266" r:id="rId22"/>
    <p:sldId id="267" r:id="rId23"/>
    <p:sldId id="268" r:id="rId24"/>
    <p:sldId id="318" r:id="rId25"/>
    <p:sldId id="319" r:id="rId26"/>
    <p:sldId id="320" r:id="rId27"/>
    <p:sldId id="269" r:id="rId28"/>
    <p:sldId id="32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4C6368-B664-4EE4-BDD9-8F0E5C6C42FE}" type="datetimeFigureOut">
              <a:rPr lang="en-US" smtClean="0"/>
              <a:t>7/15/2024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FDD72-348F-45C5-ADD8-554B45BE1AA7}" type="slidenum">
              <a:rPr lang="en-US" smtClean="0"/>
              <a:t>‹#›</a:t>
            </a:fld>
            <a:endParaRPr lang="en-US"/>
          </a:p>
        </p:txBody>
      </p:sp>
    </p:spTree>
    <p:extLst>
      <p:ext uri="{BB962C8B-B14F-4D97-AF65-F5344CB8AC3E}">
        <p14:creationId xmlns:p14="http://schemas.microsoft.com/office/powerpoint/2010/main" val="3672294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759876-BEED-4668-B09F-099A00B22E62}" type="slidenum">
              <a:rPr lang="en-US" altLang="en-US"/>
              <a:pPr/>
              <a:t>4</a:t>
            </a:fld>
            <a:endParaRPr lang="en-US" altLang="en-US"/>
          </a:p>
        </p:txBody>
      </p:sp>
      <p:sp>
        <p:nvSpPr>
          <p:cNvPr id="419842" name="Rectangle 2"/>
          <p:cNvSpPr>
            <a:spLocks noGrp="1" noRot="1" noChangeAspect="1" noChangeArrowheads="1" noTextEdit="1"/>
          </p:cNvSpPr>
          <p:nvPr>
            <p:ph type="sldImg"/>
          </p:nvPr>
        </p:nvSpPr>
        <p:spPr>
          <a:ln/>
        </p:spPr>
      </p:sp>
      <p:sp>
        <p:nvSpPr>
          <p:cNvPr id="4198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73696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CAFF90-7143-490F-B0FB-3DF2FC15C276}" type="slidenum">
              <a:rPr lang="en-US" altLang="en-US"/>
              <a:pPr/>
              <a:t>24</a:t>
            </a:fld>
            <a:endParaRPr lang="en-US" alt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78150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849945-EA0B-4A95-99F7-A96D8DCBEF3A}" type="slidenum">
              <a:rPr lang="en-US" altLang="en-US"/>
              <a:pPr/>
              <a:t>25</a:t>
            </a:fld>
            <a:endParaRPr lang="en-US" altLang="en-US"/>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18862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F6A1C9-FFE9-4DE0-A9F3-991605258E5A}" type="slidenum">
              <a:rPr lang="en-US" altLang="en-US"/>
              <a:pPr/>
              <a:t>26</a:t>
            </a:fld>
            <a:endParaRPr lang="en-US" altLang="en-US"/>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92624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E6C885-AE83-4887-94FF-CC262D51B04B}" type="slidenum">
              <a:rPr lang="en-US" altLang="en-US"/>
              <a:pPr/>
              <a:t>5</a:t>
            </a:fld>
            <a:endParaRPr lang="en-US" altLang="en-US"/>
          </a:p>
        </p:txBody>
      </p:sp>
      <p:sp>
        <p:nvSpPr>
          <p:cNvPr id="421890"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45841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8EF814-87E7-449C-B7EE-47646CD8C7BB}" type="slidenum">
              <a:rPr lang="en-US" altLang="en-US"/>
              <a:pPr/>
              <a:t>6</a:t>
            </a:fld>
            <a:endParaRPr lang="en-US" altLang="en-US"/>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3276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7372DD-95DE-4734-9711-970766F8492B}" type="slidenum">
              <a:rPr lang="en-US" altLang="en-US"/>
              <a:pPr/>
              <a:t>7</a:t>
            </a:fld>
            <a:endParaRPr lang="en-US" altLang="en-US"/>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5007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A1F6FC-46C3-48B7-8CBF-23238CA8BBDE}" type="slidenum">
              <a:rPr lang="en-US" altLang="en-US"/>
              <a:pPr/>
              <a:t>9</a:t>
            </a:fld>
            <a:endParaRPr lang="en-US" altLang="en-US"/>
          </a:p>
        </p:txBody>
      </p:sp>
      <p:sp>
        <p:nvSpPr>
          <p:cNvPr id="435202" name="Rectangle 2"/>
          <p:cNvSpPr>
            <a:spLocks noGrp="1" noRot="1" noChangeAspect="1" noChangeArrowheads="1" noTextEdit="1"/>
          </p:cNvSpPr>
          <p:nvPr>
            <p:ph type="sldImg"/>
          </p:nvPr>
        </p:nvSpPr>
        <p:spPr>
          <a:ln/>
        </p:spPr>
      </p:sp>
      <p:sp>
        <p:nvSpPr>
          <p:cNvPr id="4352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63743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5760F5-C431-461E-B7A1-1D720E4ACB21}" type="slidenum">
              <a:rPr lang="en-US" altLang="en-US"/>
              <a:pPr/>
              <a:t>12</a:t>
            </a:fld>
            <a:endParaRPr lang="en-US" alt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47689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B7C520-4296-4550-9D73-D2ECFC8B61D1}" type="slidenum">
              <a:rPr lang="en-US" altLang="en-US"/>
              <a:pPr/>
              <a:t>13</a:t>
            </a:fld>
            <a:endParaRPr lang="en-US" altLang="en-US"/>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pPr marL="228600" indent="-228600"/>
            <a:endParaRPr lang="en-US" altLang="en-US"/>
          </a:p>
        </p:txBody>
      </p:sp>
    </p:spTree>
    <p:extLst>
      <p:ext uri="{BB962C8B-B14F-4D97-AF65-F5344CB8AC3E}">
        <p14:creationId xmlns:p14="http://schemas.microsoft.com/office/powerpoint/2010/main" val="1278060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C1AC50-9C60-47ED-BCE0-BC26A5572233}" type="slidenum">
              <a:rPr lang="en-US" altLang="en-US"/>
              <a:pPr/>
              <a:t>14</a:t>
            </a:fld>
            <a:endParaRPr lang="en-US" alt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671483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65F579-0683-4588-98CA-66E22F1F046C}" type="slidenum">
              <a:rPr lang="en-US" altLang="en-US"/>
              <a:pPr/>
              <a:t>15</a:t>
            </a:fld>
            <a:endParaRPr lang="en-US" altLang="en-US"/>
          </a:p>
        </p:txBody>
      </p:sp>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62162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691D4C-C1E2-4A8A-9D36-7B011B425A41}"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0683E-8490-49A8-9133-04D2DF28DD4A}" type="slidenum">
              <a:rPr lang="en-US" smtClean="0"/>
              <a:t>‹#›</a:t>
            </a:fld>
            <a:endParaRPr lang="en-US"/>
          </a:p>
        </p:txBody>
      </p:sp>
    </p:spTree>
    <p:extLst>
      <p:ext uri="{BB962C8B-B14F-4D97-AF65-F5344CB8AC3E}">
        <p14:creationId xmlns:p14="http://schemas.microsoft.com/office/powerpoint/2010/main" val="3997504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91D4C-C1E2-4A8A-9D36-7B011B425A41}"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0683E-8490-49A8-9133-04D2DF28DD4A}" type="slidenum">
              <a:rPr lang="en-US" smtClean="0"/>
              <a:t>‹#›</a:t>
            </a:fld>
            <a:endParaRPr lang="en-US"/>
          </a:p>
        </p:txBody>
      </p:sp>
    </p:spTree>
    <p:extLst>
      <p:ext uri="{BB962C8B-B14F-4D97-AF65-F5344CB8AC3E}">
        <p14:creationId xmlns:p14="http://schemas.microsoft.com/office/powerpoint/2010/main" val="523556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91D4C-C1E2-4A8A-9D36-7B011B425A41}"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0683E-8490-49A8-9133-04D2DF28DD4A}" type="slidenum">
              <a:rPr lang="en-US" smtClean="0"/>
              <a:t>‹#›</a:t>
            </a:fld>
            <a:endParaRPr lang="en-US"/>
          </a:p>
        </p:txBody>
      </p:sp>
    </p:spTree>
    <p:extLst>
      <p:ext uri="{BB962C8B-B14F-4D97-AF65-F5344CB8AC3E}">
        <p14:creationId xmlns:p14="http://schemas.microsoft.com/office/powerpoint/2010/main" val="129499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45265CF3-F48E-4B6F-9B8F-3B5F3EA322FA}" type="slidenum">
              <a:rPr lang="en-US" altLang="en-US"/>
              <a:pPr/>
              <a:t>‹#›</a:t>
            </a:fld>
            <a:endParaRPr lang="en-US" altLang="en-US"/>
          </a:p>
        </p:txBody>
      </p:sp>
    </p:spTree>
    <p:extLst>
      <p:ext uri="{BB962C8B-B14F-4D97-AF65-F5344CB8AC3E}">
        <p14:creationId xmlns:p14="http://schemas.microsoft.com/office/powerpoint/2010/main" val="2951974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91D4C-C1E2-4A8A-9D36-7B011B425A41}"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0683E-8490-49A8-9133-04D2DF28DD4A}" type="slidenum">
              <a:rPr lang="en-US" smtClean="0"/>
              <a:t>‹#›</a:t>
            </a:fld>
            <a:endParaRPr lang="en-US"/>
          </a:p>
        </p:txBody>
      </p:sp>
    </p:spTree>
    <p:extLst>
      <p:ext uri="{BB962C8B-B14F-4D97-AF65-F5344CB8AC3E}">
        <p14:creationId xmlns:p14="http://schemas.microsoft.com/office/powerpoint/2010/main" val="2636322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691D4C-C1E2-4A8A-9D36-7B011B425A41}"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0683E-8490-49A8-9133-04D2DF28DD4A}" type="slidenum">
              <a:rPr lang="en-US" smtClean="0"/>
              <a:t>‹#›</a:t>
            </a:fld>
            <a:endParaRPr lang="en-US"/>
          </a:p>
        </p:txBody>
      </p:sp>
    </p:spTree>
    <p:extLst>
      <p:ext uri="{BB962C8B-B14F-4D97-AF65-F5344CB8AC3E}">
        <p14:creationId xmlns:p14="http://schemas.microsoft.com/office/powerpoint/2010/main" val="2308205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691D4C-C1E2-4A8A-9D36-7B011B425A41}" type="datetimeFigureOut">
              <a:rPr lang="en-US" smtClean="0"/>
              <a:t>7/15/2024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0683E-8490-49A8-9133-04D2DF28DD4A}" type="slidenum">
              <a:rPr lang="en-US" smtClean="0"/>
              <a:t>‹#›</a:t>
            </a:fld>
            <a:endParaRPr lang="en-US"/>
          </a:p>
        </p:txBody>
      </p:sp>
    </p:spTree>
    <p:extLst>
      <p:ext uri="{BB962C8B-B14F-4D97-AF65-F5344CB8AC3E}">
        <p14:creationId xmlns:p14="http://schemas.microsoft.com/office/powerpoint/2010/main" val="1407858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691D4C-C1E2-4A8A-9D36-7B011B425A41}" type="datetimeFigureOut">
              <a:rPr lang="en-US" smtClean="0"/>
              <a:t>7/15/2024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20683E-8490-49A8-9133-04D2DF28DD4A}" type="slidenum">
              <a:rPr lang="en-US" smtClean="0"/>
              <a:t>‹#›</a:t>
            </a:fld>
            <a:endParaRPr lang="en-US"/>
          </a:p>
        </p:txBody>
      </p:sp>
    </p:spTree>
    <p:extLst>
      <p:ext uri="{BB962C8B-B14F-4D97-AF65-F5344CB8AC3E}">
        <p14:creationId xmlns:p14="http://schemas.microsoft.com/office/powerpoint/2010/main" val="3151966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691D4C-C1E2-4A8A-9D36-7B011B425A41}" type="datetimeFigureOut">
              <a:rPr lang="en-US" smtClean="0"/>
              <a:t>7/15/2024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20683E-8490-49A8-9133-04D2DF28DD4A}" type="slidenum">
              <a:rPr lang="en-US" smtClean="0"/>
              <a:t>‹#›</a:t>
            </a:fld>
            <a:endParaRPr lang="en-US"/>
          </a:p>
        </p:txBody>
      </p:sp>
    </p:spTree>
    <p:extLst>
      <p:ext uri="{BB962C8B-B14F-4D97-AF65-F5344CB8AC3E}">
        <p14:creationId xmlns:p14="http://schemas.microsoft.com/office/powerpoint/2010/main" val="690337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91D4C-C1E2-4A8A-9D36-7B011B425A41}" type="datetimeFigureOut">
              <a:rPr lang="en-US" smtClean="0"/>
              <a:t>7/15/2024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20683E-8490-49A8-9133-04D2DF28DD4A}" type="slidenum">
              <a:rPr lang="en-US" smtClean="0"/>
              <a:t>‹#›</a:t>
            </a:fld>
            <a:endParaRPr lang="en-US"/>
          </a:p>
        </p:txBody>
      </p:sp>
    </p:spTree>
    <p:extLst>
      <p:ext uri="{BB962C8B-B14F-4D97-AF65-F5344CB8AC3E}">
        <p14:creationId xmlns:p14="http://schemas.microsoft.com/office/powerpoint/2010/main" val="2449361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3691D4C-C1E2-4A8A-9D36-7B011B425A41}" type="datetimeFigureOut">
              <a:rPr lang="en-US" smtClean="0"/>
              <a:t>7/15/2024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0683E-8490-49A8-9133-04D2DF28DD4A}" type="slidenum">
              <a:rPr lang="en-US" smtClean="0"/>
              <a:t>‹#›</a:t>
            </a:fld>
            <a:endParaRPr lang="en-US"/>
          </a:p>
        </p:txBody>
      </p:sp>
    </p:spTree>
    <p:extLst>
      <p:ext uri="{BB962C8B-B14F-4D97-AF65-F5344CB8AC3E}">
        <p14:creationId xmlns:p14="http://schemas.microsoft.com/office/powerpoint/2010/main" val="2965589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3691D4C-C1E2-4A8A-9D36-7B011B425A41}" type="datetimeFigureOut">
              <a:rPr lang="en-US" smtClean="0"/>
              <a:t>7/15/2024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0683E-8490-49A8-9133-04D2DF28DD4A}" type="slidenum">
              <a:rPr lang="en-US" smtClean="0"/>
              <a:t>‹#›</a:t>
            </a:fld>
            <a:endParaRPr lang="en-US"/>
          </a:p>
        </p:txBody>
      </p:sp>
    </p:spTree>
    <p:extLst>
      <p:ext uri="{BB962C8B-B14F-4D97-AF65-F5344CB8AC3E}">
        <p14:creationId xmlns:p14="http://schemas.microsoft.com/office/powerpoint/2010/main" val="2618765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91D4C-C1E2-4A8A-9D36-7B011B425A41}" type="datetimeFigureOut">
              <a:rPr lang="en-US" smtClean="0"/>
              <a:t>7/15/2024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20683E-8490-49A8-9133-04D2DF28DD4A}" type="slidenum">
              <a:rPr lang="en-US" smtClean="0"/>
              <a:t>‹#›</a:t>
            </a:fld>
            <a:endParaRPr lang="en-US"/>
          </a:p>
        </p:txBody>
      </p:sp>
    </p:spTree>
    <p:extLst>
      <p:ext uri="{BB962C8B-B14F-4D97-AF65-F5344CB8AC3E}">
        <p14:creationId xmlns:p14="http://schemas.microsoft.com/office/powerpoint/2010/main" val="1729583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oleObject" Target="../embeddings/oleObject2.bin"/><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35201"/>
            <a:ext cx="9144000" cy="2387600"/>
          </a:xfrm>
        </p:spPr>
        <p:txBody>
          <a:bodyPr anchor="ctr">
            <a:normAutofit/>
          </a:bodyPr>
          <a:lstStyle/>
          <a:p>
            <a:r>
              <a:rPr lang="en-US" sz="7200" b="1" dirty="0" smtClean="0">
                <a:solidFill>
                  <a:srgbClr val="C00000"/>
                </a:solidFill>
              </a:rPr>
              <a:t>Colorectal Cancer</a:t>
            </a:r>
            <a:endParaRPr lang="en-US" sz="7200" b="1" dirty="0">
              <a:solidFill>
                <a:srgbClr val="C00000"/>
              </a:solidFill>
            </a:endParaRPr>
          </a:p>
        </p:txBody>
      </p:sp>
    </p:spTree>
    <p:extLst>
      <p:ext uri="{BB962C8B-B14F-4D97-AF65-F5344CB8AC3E}">
        <p14:creationId xmlns:p14="http://schemas.microsoft.com/office/powerpoint/2010/main" val="264135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272"/>
            <a:ext cx="9982200" cy="1325563"/>
          </a:xfrm>
        </p:spPr>
        <p:txBody>
          <a:bodyPr/>
          <a:lstStyle/>
          <a:p>
            <a:r>
              <a:rPr lang="en-US" b="1" dirty="0"/>
              <a:t>What are the symptoms of colorectal cancer?</a:t>
            </a:r>
            <a:endParaRPr lang="en-US" dirty="0"/>
          </a:p>
        </p:txBody>
      </p:sp>
      <p:sp>
        <p:nvSpPr>
          <p:cNvPr id="3" name="Content Placeholder 2"/>
          <p:cNvSpPr>
            <a:spLocks noGrp="1"/>
          </p:cNvSpPr>
          <p:nvPr>
            <p:ph idx="1"/>
          </p:nvPr>
        </p:nvSpPr>
        <p:spPr>
          <a:xfrm>
            <a:off x="1567375" y="1690688"/>
            <a:ext cx="9264748" cy="4419167"/>
          </a:xfrm>
        </p:spPr>
        <p:txBody>
          <a:bodyPr>
            <a:normAutofit lnSpcReduction="10000"/>
          </a:bodyPr>
          <a:lstStyle/>
          <a:p>
            <a:pPr marL="0" indent="0" algn="just">
              <a:lnSpc>
                <a:spcPct val="100000"/>
              </a:lnSpc>
              <a:buNone/>
            </a:pPr>
            <a:r>
              <a:rPr lang="en-US" sz="2200" b="1" dirty="0">
                <a:latin typeface="+mj-lt"/>
              </a:rPr>
              <a:t>Early CRC often has no symptoms, </a:t>
            </a:r>
            <a:r>
              <a:rPr lang="en-US" sz="2200" b="1" dirty="0" smtClean="0">
                <a:latin typeface="+mj-lt"/>
              </a:rPr>
              <a:t>The </a:t>
            </a:r>
            <a:r>
              <a:rPr lang="en-US" sz="2200" b="1" dirty="0">
                <a:latin typeface="+mj-lt"/>
              </a:rPr>
              <a:t>most common symptoms are:</a:t>
            </a:r>
          </a:p>
          <a:p>
            <a:pPr algn="just">
              <a:lnSpc>
                <a:spcPct val="100000"/>
              </a:lnSpc>
            </a:pPr>
            <a:r>
              <a:rPr lang="en-US" sz="2200" dirty="0">
                <a:latin typeface="+mj-lt"/>
              </a:rPr>
              <a:t>Bleeding from the rectum</a:t>
            </a:r>
          </a:p>
          <a:p>
            <a:pPr algn="just">
              <a:lnSpc>
                <a:spcPct val="100000"/>
              </a:lnSpc>
            </a:pPr>
            <a:r>
              <a:rPr lang="en-US" sz="2200" dirty="0">
                <a:latin typeface="+mj-lt"/>
              </a:rPr>
              <a:t>Blood in the stool or in the toilet after having a bowel movement</a:t>
            </a:r>
          </a:p>
          <a:p>
            <a:pPr algn="just">
              <a:lnSpc>
                <a:spcPct val="100000"/>
              </a:lnSpc>
            </a:pPr>
            <a:r>
              <a:rPr lang="en-US" sz="2200" dirty="0">
                <a:latin typeface="+mj-lt"/>
              </a:rPr>
              <a:t>Dark or black stools </a:t>
            </a:r>
          </a:p>
          <a:p>
            <a:pPr algn="just">
              <a:lnSpc>
                <a:spcPct val="100000"/>
              </a:lnSpc>
            </a:pPr>
            <a:r>
              <a:rPr lang="en-US" sz="2200" dirty="0">
                <a:latin typeface="+mj-lt"/>
              </a:rPr>
              <a:t>A change in bowel habits or the shape of the </a:t>
            </a:r>
            <a:r>
              <a:rPr lang="en-US" sz="2200" dirty="0" smtClean="0">
                <a:latin typeface="+mj-lt"/>
              </a:rPr>
              <a:t>stool</a:t>
            </a:r>
          </a:p>
          <a:p>
            <a:pPr algn="just">
              <a:lnSpc>
                <a:spcPct val="100000"/>
              </a:lnSpc>
            </a:pPr>
            <a:r>
              <a:rPr lang="en-US" sz="2200" dirty="0" smtClean="0">
                <a:latin typeface="+mj-lt"/>
              </a:rPr>
              <a:t>Cramping</a:t>
            </a:r>
            <a:r>
              <a:rPr lang="en-US" sz="2200" dirty="0">
                <a:latin typeface="+mj-lt"/>
              </a:rPr>
              <a:t>, pain, or discomfort in the lower abdomen</a:t>
            </a:r>
          </a:p>
          <a:p>
            <a:pPr algn="just">
              <a:lnSpc>
                <a:spcPct val="100000"/>
              </a:lnSpc>
            </a:pPr>
            <a:r>
              <a:rPr lang="en-US" sz="2200" dirty="0" smtClean="0">
                <a:latin typeface="+mj-lt"/>
              </a:rPr>
              <a:t>An </a:t>
            </a:r>
            <a:r>
              <a:rPr lang="en-US" sz="2200" dirty="0">
                <a:latin typeface="+mj-lt"/>
              </a:rPr>
              <a:t>urge to have a bowel movement when the bowel is empty</a:t>
            </a:r>
          </a:p>
          <a:p>
            <a:pPr algn="just">
              <a:lnSpc>
                <a:spcPct val="100000"/>
              </a:lnSpc>
            </a:pPr>
            <a:r>
              <a:rPr lang="en-US" sz="2200" dirty="0" smtClean="0">
                <a:latin typeface="+mj-lt"/>
              </a:rPr>
              <a:t>Constipation </a:t>
            </a:r>
            <a:r>
              <a:rPr lang="en-US" sz="2200" dirty="0">
                <a:latin typeface="+mj-lt"/>
              </a:rPr>
              <a:t>or diarrhea that lasts for more than a few </a:t>
            </a:r>
            <a:r>
              <a:rPr lang="en-US" sz="2200" dirty="0" smtClean="0">
                <a:latin typeface="+mj-lt"/>
              </a:rPr>
              <a:t>days</a:t>
            </a:r>
            <a:endParaRPr lang="en-US" sz="2200" dirty="0">
              <a:latin typeface="+mj-lt"/>
            </a:endParaRPr>
          </a:p>
          <a:p>
            <a:pPr algn="just">
              <a:lnSpc>
                <a:spcPct val="100000"/>
              </a:lnSpc>
            </a:pPr>
            <a:r>
              <a:rPr lang="en-US" sz="2200" dirty="0">
                <a:latin typeface="+mj-lt"/>
              </a:rPr>
              <a:t>Decreased appetite</a:t>
            </a:r>
          </a:p>
          <a:p>
            <a:pPr algn="just">
              <a:lnSpc>
                <a:spcPct val="100000"/>
              </a:lnSpc>
            </a:pPr>
            <a:r>
              <a:rPr lang="en-US" sz="2200" dirty="0">
                <a:latin typeface="+mj-lt"/>
              </a:rPr>
              <a:t>Unintentional weight loss</a:t>
            </a:r>
          </a:p>
          <a:p>
            <a:endParaRPr lang="en-US" dirty="0"/>
          </a:p>
          <a:p>
            <a:endParaRPr lang="en-US" dirty="0"/>
          </a:p>
        </p:txBody>
      </p:sp>
    </p:spTree>
    <p:extLst>
      <p:ext uri="{BB962C8B-B14F-4D97-AF65-F5344CB8AC3E}">
        <p14:creationId xmlns:p14="http://schemas.microsoft.com/office/powerpoint/2010/main" val="3202503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5" y="12279"/>
            <a:ext cx="9982200" cy="1325563"/>
          </a:xfrm>
        </p:spPr>
        <p:txBody>
          <a:bodyPr/>
          <a:lstStyle/>
          <a:p>
            <a:r>
              <a:rPr lang="en-US" b="1" dirty="0"/>
              <a:t>Colorectal Cancer Risk Factors</a:t>
            </a:r>
            <a:endParaRPr lang="en-US" dirty="0"/>
          </a:p>
        </p:txBody>
      </p:sp>
      <p:sp>
        <p:nvSpPr>
          <p:cNvPr id="5" name="Text Box 355">
            <a:extLst>
              <a:ext uri="{FF2B5EF4-FFF2-40B4-BE49-F238E27FC236}">
                <a16:creationId xmlns:a16="http://schemas.microsoft.com/office/drawing/2014/main" id="{AF6E78E4-A0A7-984F-AAC6-2DA5DEACCA97}"/>
              </a:ext>
            </a:extLst>
          </p:cNvPr>
          <p:cNvSpPr txBox="1"/>
          <p:nvPr/>
        </p:nvSpPr>
        <p:spPr>
          <a:xfrm>
            <a:off x="463698" y="1704835"/>
            <a:ext cx="5015291" cy="630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3200" b="1" i="1" dirty="0" smtClean="0">
                <a:solidFill>
                  <a:srgbClr val="981A1D"/>
                </a:solidFill>
                <a:latin typeface="+mj-lt"/>
                <a:ea typeface="Calibri" panose="020F0502020204030204" pitchFamily="34" charset="0"/>
                <a:cs typeface="Arial" panose="020B0604020202020204" pitchFamily="34" charset="0"/>
              </a:rPr>
              <a:t>Non-modifiable Risk Factors</a:t>
            </a:r>
            <a:endParaRPr lang="en-US" sz="3200" b="1" i="1" dirty="0">
              <a:solidFill>
                <a:srgbClr val="981A1D"/>
              </a:solidFill>
              <a:latin typeface="+mj-lt"/>
              <a:ea typeface="Calibri" panose="020F0502020204030204" pitchFamily="34" charset="0"/>
              <a:cs typeface="Arial" panose="020B0604020202020204" pitchFamily="34" charset="0"/>
            </a:endParaRPr>
          </a:p>
        </p:txBody>
      </p:sp>
      <p:grpSp>
        <p:nvGrpSpPr>
          <p:cNvPr id="15" name="Group 14"/>
          <p:cNvGrpSpPr/>
          <p:nvPr/>
        </p:nvGrpSpPr>
        <p:grpSpPr>
          <a:xfrm>
            <a:off x="1890781" y="2659491"/>
            <a:ext cx="9161885" cy="3886324"/>
            <a:chOff x="1890781" y="2659491"/>
            <a:chExt cx="9161885" cy="3886324"/>
          </a:xfrm>
        </p:grpSpPr>
        <p:grpSp>
          <p:nvGrpSpPr>
            <p:cNvPr id="6" name="Group 5"/>
            <p:cNvGrpSpPr/>
            <p:nvPr/>
          </p:nvGrpSpPr>
          <p:grpSpPr>
            <a:xfrm>
              <a:off x="1890781" y="2659491"/>
              <a:ext cx="6400447" cy="1149206"/>
              <a:chOff x="546891" y="1842842"/>
              <a:chExt cx="6400447" cy="1149206"/>
            </a:xfrm>
          </p:grpSpPr>
          <p:sp>
            <p:nvSpPr>
              <p:cNvPr id="7" name="Text Box 355">
                <a:extLst>
                  <a:ext uri="{FF2B5EF4-FFF2-40B4-BE49-F238E27FC236}">
                    <a16:creationId xmlns:a16="http://schemas.microsoft.com/office/drawing/2014/main" id="{6FCD294C-6223-7C44-BBFA-F39201978AC8}"/>
                  </a:ext>
                </a:extLst>
              </p:cNvPr>
              <p:cNvSpPr txBox="1"/>
              <p:nvPr/>
            </p:nvSpPr>
            <p:spPr>
              <a:xfrm>
                <a:off x="1941447" y="2166812"/>
                <a:ext cx="5005891" cy="501267"/>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US" sz="2200" b="1" dirty="0" smtClean="0">
                    <a:latin typeface="+mj-lt"/>
                    <a:ea typeface="Open Sans" panose="020B0606030504020204" pitchFamily="34" charset="0"/>
                    <a:cs typeface="Open Sans" panose="020B0606030504020204" pitchFamily="34" charset="0"/>
                  </a:rPr>
                  <a:t>FAMILY HISTORY AND INHERITED DISEASES </a:t>
                </a:r>
                <a:endParaRPr lang="en-US" sz="2200" b="1" dirty="0">
                  <a:effectLst/>
                  <a:latin typeface="+mj-lt"/>
                  <a:ea typeface="Open Sans" panose="020B0606030504020204" pitchFamily="34" charset="0"/>
                  <a:cs typeface="Open Sans" panose="020B0606030504020204" pitchFamily="34" charset="0"/>
                </a:endParaRPr>
              </a:p>
            </p:txBody>
          </p:sp>
          <p:pic>
            <p:nvPicPr>
              <p:cNvPr id="8" name="image6.png" descr="A person posing for the camera  Description automatically generated">
                <a:extLst>
                  <a:ext uri="{FF2B5EF4-FFF2-40B4-BE49-F238E27FC236}">
                    <a16:creationId xmlns:a16="http://schemas.microsoft.com/office/drawing/2014/main" id="{470A518E-3B65-B541-A17C-55B038F9DE1E}"/>
                  </a:ext>
                </a:extLst>
              </p:cNvPr>
              <p:cNvPicPr/>
              <p:nvPr/>
            </p:nvPicPr>
            <p:blipFill>
              <a:blip r:embed="rId2" cstate="print"/>
              <a:stretch>
                <a:fillRect/>
              </a:stretch>
            </p:blipFill>
            <p:spPr>
              <a:xfrm>
                <a:off x="546891" y="1842842"/>
                <a:ext cx="1184927" cy="1149206"/>
              </a:xfrm>
              <a:prstGeom prst="rect">
                <a:avLst/>
              </a:prstGeom>
            </p:spPr>
          </p:pic>
        </p:grpSp>
        <p:grpSp>
          <p:nvGrpSpPr>
            <p:cNvPr id="9" name="Group 8"/>
            <p:cNvGrpSpPr/>
            <p:nvPr/>
          </p:nvGrpSpPr>
          <p:grpSpPr>
            <a:xfrm>
              <a:off x="4215041" y="3796912"/>
              <a:ext cx="6027697" cy="1412825"/>
              <a:chOff x="1218231" y="2992048"/>
              <a:chExt cx="6027697" cy="1412825"/>
            </a:xfrm>
          </p:grpSpPr>
          <p:sp>
            <p:nvSpPr>
              <p:cNvPr id="10" name="Text Box 355">
                <a:extLst>
                  <a:ext uri="{FF2B5EF4-FFF2-40B4-BE49-F238E27FC236}">
                    <a16:creationId xmlns:a16="http://schemas.microsoft.com/office/drawing/2014/main" id="{1089A4B1-C548-FE48-92F3-16E5899F257A}"/>
                  </a:ext>
                </a:extLst>
              </p:cNvPr>
              <p:cNvSpPr txBox="1"/>
              <p:nvPr/>
            </p:nvSpPr>
            <p:spPr>
              <a:xfrm>
                <a:off x="2586400" y="3425288"/>
                <a:ext cx="4659528" cy="5463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US" sz="2200" b="1" dirty="0" smtClean="0">
                    <a:latin typeface="+mj-lt"/>
                    <a:ea typeface="Open Sans" panose="020B0606030504020204" pitchFamily="34" charset="0"/>
                    <a:cs typeface="Open Sans" panose="020B0606030504020204" pitchFamily="34" charset="0"/>
                  </a:rPr>
                  <a:t>INFLAMMATORY BOWEL DISEASE (IBD</a:t>
                </a:r>
                <a:r>
                  <a:rPr lang="en-US" sz="2200" b="1" dirty="0">
                    <a:latin typeface="+mj-lt"/>
                    <a:ea typeface="Open Sans" panose="020B0606030504020204" pitchFamily="34" charset="0"/>
                    <a:cs typeface="Open Sans" panose="020B0606030504020204" pitchFamily="34" charset="0"/>
                  </a:rPr>
                  <a:t>)</a:t>
                </a:r>
              </a:p>
            </p:txBody>
          </p:sp>
          <p:pic>
            <p:nvPicPr>
              <p:cNvPr id="11" name="image8.png" descr="A picture containing animal, dark, black, air  Description automatically generated">
                <a:extLst>
                  <a:ext uri="{FF2B5EF4-FFF2-40B4-BE49-F238E27FC236}">
                    <a16:creationId xmlns:a16="http://schemas.microsoft.com/office/drawing/2014/main" id="{EDB596C3-2984-6541-9EA0-FF1299DAC831}"/>
                  </a:ext>
                </a:extLst>
              </p:cNvPr>
              <p:cNvPicPr/>
              <p:nvPr/>
            </p:nvPicPr>
            <p:blipFill rotWithShape="1">
              <a:blip r:embed="rId3" cstate="print"/>
              <a:srcRect l="15899" t="7744" r="17644" b="12549"/>
              <a:stretch/>
            </p:blipFill>
            <p:spPr>
              <a:xfrm>
                <a:off x="1218231" y="2992048"/>
                <a:ext cx="1246910" cy="1412825"/>
              </a:xfrm>
              <a:prstGeom prst="rect">
                <a:avLst/>
              </a:prstGeom>
            </p:spPr>
          </p:pic>
        </p:grpSp>
        <p:grpSp>
          <p:nvGrpSpPr>
            <p:cNvPr id="12" name="Group 11"/>
            <p:cNvGrpSpPr/>
            <p:nvPr/>
          </p:nvGrpSpPr>
          <p:grpSpPr>
            <a:xfrm>
              <a:off x="6584246" y="5076896"/>
              <a:ext cx="4468420" cy="1468919"/>
              <a:chOff x="1544453" y="4827549"/>
              <a:chExt cx="4468420" cy="1468919"/>
            </a:xfrm>
          </p:grpSpPr>
          <p:sp>
            <p:nvSpPr>
              <p:cNvPr id="13" name="Text Box 355">
                <a:extLst>
                  <a:ext uri="{FF2B5EF4-FFF2-40B4-BE49-F238E27FC236}">
                    <a16:creationId xmlns:a16="http://schemas.microsoft.com/office/drawing/2014/main" id="{79658ADE-D6A4-EE4C-9554-DB6D1980F118}"/>
                  </a:ext>
                </a:extLst>
              </p:cNvPr>
              <p:cNvSpPr txBox="1"/>
              <p:nvPr/>
            </p:nvSpPr>
            <p:spPr>
              <a:xfrm>
                <a:off x="2893663" y="5330243"/>
                <a:ext cx="3119210" cy="46353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US" sz="2200" b="1" dirty="0" smtClean="0">
                    <a:latin typeface="+mj-lt"/>
                    <a:ea typeface="Open Sans" panose="020B0606030504020204" pitchFamily="34" charset="0"/>
                    <a:cs typeface="Open Sans" panose="020B0606030504020204" pitchFamily="34" charset="0"/>
                  </a:rPr>
                  <a:t>RACE AND ETHNICITY </a:t>
                </a:r>
                <a:endParaRPr lang="en-US" sz="2200" b="1" dirty="0">
                  <a:effectLst/>
                  <a:latin typeface="+mj-lt"/>
                  <a:ea typeface="Open Sans" panose="020B0606030504020204" pitchFamily="34" charset="0"/>
                  <a:cs typeface="Open Sans" panose="020B0606030504020204" pitchFamily="34" charset="0"/>
                </a:endParaRPr>
              </a:p>
            </p:txBody>
          </p:sp>
          <p:pic>
            <p:nvPicPr>
              <p:cNvPr id="14" name="image7.png" descr="A picture containing toy  Description automatically generated">
                <a:extLst>
                  <a:ext uri="{FF2B5EF4-FFF2-40B4-BE49-F238E27FC236}">
                    <a16:creationId xmlns:a16="http://schemas.microsoft.com/office/drawing/2014/main" id="{A369F2AA-7431-DA43-9AE9-EFA0F0B9323F}"/>
                  </a:ext>
                </a:extLst>
              </p:cNvPr>
              <p:cNvPicPr/>
              <p:nvPr/>
            </p:nvPicPr>
            <p:blipFill rotWithShape="1">
              <a:blip r:embed="rId4" cstate="print"/>
              <a:srcRect t="37491" r="16034"/>
              <a:stretch/>
            </p:blipFill>
            <p:spPr>
              <a:xfrm>
                <a:off x="1544453" y="4827549"/>
                <a:ext cx="1305873" cy="1468919"/>
              </a:xfrm>
              <a:prstGeom prst="rect">
                <a:avLst/>
              </a:prstGeom>
            </p:spPr>
          </p:pic>
        </p:grpSp>
      </p:grpSp>
    </p:spTree>
    <p:extLst>
      <p:ext uri="{BB962C8B-B14F-4D97-AF65-F5344CB8AC3E}">
        <p14:creationId xmlns:p14="http://schemas.microsoft.com/office/powerpoint/2010/main" val="326124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286000" y="8382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600" dirty="0"/>
              <a:t>Lynch Syndrome (HNPCC)                        </a:t>
            </a:r>
            <a:r>
              <a:rPr lang="en-US" altLang="en-US" sz="4000" dirty="0"/>
              <a:t/>
            </a:r>
            <a:br>
              <a:rPr lang="en-US" altLang="en-US" sz="4000" dirty="0"/>
            </a:br>
            <a:endParaRPr lang="en-US" altLang="en-US" sz="4000" dirty="0"/>
          </a:p>
        </p:txBody>
      </p:sp>
      <p:sp>
        <p:nvSpPr>
          <p:cNvPr id="16389" name="Rectangle 5"/>
          <p:cNvSpPr>
            <a:spLocks noChangeArrowheads="1"/>
          </p:cNvSpPr>
          <p:nvPr/>
        </p:nvSpPr>
        <p:spPr bwMode="auto">
          <a:xfrm>
            <a:off x="1025235" y="2453410"/>
            <a:ext cx="10695709"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altLang="en-US" sz="2200" dirty="0">
                <a:latin typeface="+mj-lt"/>
              </a:rPr>
              <a:t>HNPCC is an autosomal dominant syndrome caused by a germline mutation in one of the DNA mismatch repair </a:t>
            </a:r>
          </a:p>
          <a:p>
            <a:pPr algn="just"/>
            <a:r>
              <a:rPr lang="en-US" altLang="en-US" sz="2200" dirty="0">
                <a:latin typeface="+mj-lt"/>
              </a:rPr>
              <a:t>(MMR) genes. It is associated with 2% - 3% of all colon cancer cases. The lifetime risk of a developing colon cancer can be as high as 70%. In recent report, median age of colon cancer diagnosis in patients with Lynch Syndrome (HNPCC) was 54 years in men and 70 years in women. This syndrome is also associated with tumors of other organs such as the uterus, ovaries, stomach, pancreas, ureters, kidneys, small bowel, biliary tract, and brain.</a:t>
            </a:r>
          </a:p>
          <a:p>
            <a:pPr algn="l"/>
            <a:endParaRPr lang="en-US" altLang="en-US" sz="2200" dirty="0"/>
          </a:p>
        </p:txBody>
      </p:sp>
      <p:sp>
        <p:nvSpPr>
          <p:cNvPr id="16390" name="Rectangle 6"/>
          <p:cNvSpPr>
            <a:spLocks noChangeArrowheads="1"/>
          </p:cNvSpPr>
          <p:nvPr/>
        </p:nvSpPr>
        <p:spPr bwMode="auto">
          <a:xfrm>
            <a:off x="1905000" y="106680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3200">
                <a:solidFill>
                  <a:schemeClr val="tx2"/>
                </a:solidFill>
              </a:rPr>
              <a:t>(Hereditary Non-Polyposis Colorectal Cancer)</a:t>
            </a:r>
          </a:p>
        </p:txBody>
      </p:sp>
    </p:spTree>
    <p:extLst>
      <p:ext uri="{BB962C8B-B14F-4D97-AF65-F5344CB8AC3E}">
        <p14:creationId xmlns:p14="http://schemas.microsoft.com/office/powerpoint/2010/main" val="595061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900" name="Rectangle 4"/>
          <p:cNvSpPr>
            <a:spLocks noChangeArrowheads="1"/>
          </p:cNvSpPr>
          <p:nvPr/>
        </p:nvSpPr>
        <p:spPr bwMode="auto">
          <a:xfrm>
            <a:off x="2286000" y="6858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600"/>
              <a:t>Familial Adenomatous Polyposis                        </a:t>
            </a:r>
            <a:r>
              <a:rPr lang="en-US" altLang="en-US" sz="4000"/>
              <a:t/>
            </a:r>
            <a:br>
              <a:rPr lang="en-US" altLang="en-US" sz="4000"/>
            </a:br>
            <a:endParaRPr lang="en-US" altLang="en-US" sz="4000"/>
          </a:p>
        </p:txBody>
      </p:sp>
      <p:sp>
        <p:nvSpPr>
          <p:cNvPr id="464902" name="Text Box 6"/>
          <p:cNvSpPr txBox="1">
            <a:spLocks noChangeArrowheads="1"/>
          </p:cNvSpPr>
          <p:nvPr/>
        </p:nvSpPr>
        <p:spPr bwMode="auto">
          <a:xfrm>
            <a:off x="1905000" y="1066800"/>
            <a:ext cx="84582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200" dirty="0">
                <a:latin typeface="+mj-lt"/>
              </a:rPr>
              <a:t>FAP is an autosomal dominant syndrome caused by germline mutation in the APC gene. It accounts for &lt; 1% of all colon cancer cases. Approximately 50% of affected patients develop adenomatous polyps by age 15 and 95% by age 35. The average age at diagnosis of colon cancer is about 35-40 years. </a:t>
            </a:r>
            <a:r>
              <a:rPr lang="en-US" altLang="en-US" sz="2200" u="sng" dirty="0">
                <a:latin typeface="+mj-lt"/>
              </a:rPr>
              <a:t>The lifetime risk of developing colon cancer in a patient with FAP approaches 100%.</a:t>
            </a:r>
          </a:p>
        </p:txBody>
      </p:sp>
      <p:sp>
        <p:nvSpPr>
          <p:cNvPr id="464903" name="Rectangle 7"/>
          <p:cNvSpPr>
            <a:spLocks noChangeArrowheads="1"/>
          </p:cNvSpPr>
          <p:nvPr/>
        </p:nvSpPr>
        <p:spPr bwMode="auto">
          <a:xfrm>
            <a:off x="2057400" y="6080126"/>
            <a:ext cx="136768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www.GI-Pathology.net</a:t>
            </a:r>
          </a:p>
        </p:txBody>
      </p:sp>
      <p:sp>
        <p:nvSpPr>
          <p:cNvPr id="464904" name="Rectangle 8"/>
          <p:cNvSpPr>
            <a:spLocks noChangeArrowheads="1"/>
          </p:cNvSpPr>
          <p:nvPr/>
        </p:nvSpPr>
        <p:spPr bwMode="auto">
          <a:xfrm>
            <a:off x="5486400" y="6096001"/>
            <a:ext cx="136768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www.GI-Pathology.net</a:t>
            </a:r>
          </a:p>
        </p:txBody>
      </p:sp>
      <p:pic>
        <p:nvPicPr>
          <p:cNvPr id="464905" name="Picture 9" descr="FAP endos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838" y="3590926"/>
            <a:ext cx="3433762" cy="2581275"/>
          </a:xfrm>
          <a:prstGeom prst="rect">
            <a:avLst/>
          </a:prstGeom>
          <a:noFill/>
          <a:extLst>
            <a:ext uri="{909E8E84-426E-40DD-AFC4-6F175D3DCCD1}">
              <a14:hiddenFill xmlns:a14="http://schemas.microsoft.com/office/drawing/2010/main">
                <a:solidFill>
                  <a:srgbClr val="FFFFFF"/>
                </a:solidFill>
              </a14:hiddenFill>
            </a:ext>
          </a:extLst>
        </p:spPr>
      </p:pic>
      <p:pic>
        <p:nvPicPr>
          <p:cNvPr id="464906" name="Picture 10" descr="FAP his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1" y="3627438"/>
            <a:ext cx="3349625" cy="2544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47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4327525" y="1789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17420" name="Rectangle 12"/>
          <p:cNvSpPr>
            <a:spLocks noChangeArrowheads="1"/>
          </p:cNvSpPr>
          <p:nvPr/>
        </p:nvSpPr>
        <p:spPr bwMode="auto">
          <a:xfrm>
            <a:off x="1932711" y="1482725"/>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2400" dirty="0" err="1"/>
              <a:t>Peutz</a:t>
            </a:r>
            <a:r>
              <a:rPr lang="en-US" altLang="en-US" sz="2400" dirty="0"/>
              <a:t> </a:t>
            </a:r>
            <a:r>
              <a:rPr lang="en-US" altLang="en-US" sz="2400" dirty="0" err="1"/>
              <a:t>Jeghers</a:t>
            </a:r>
            <a:r>
              <a:rPr lang="en-US" altLang="en-US" sz="2400" dirty="0"/>
              <a:t> </a:t>
            </a:r>
            <a:endParaRPr lang="en-US" altLang="en-US" sz="2000" dirty="0"/>
          </a:p>
        </p:txBody>
      </p:sp>
      <p:pic>
        <p:nvPicPr>
          <p:cNvPr id="17436" name="Picture 28" desc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9911" y="3144995"/>
            <a:ext cx="4267200" cy="3087688"/>
          </a:xfrm>
          <a:prstGeom prst="rect">
            <a:avLst/>
          </a:prstGeom>
          <a:noFill/>
          <a:extLst>
            <a:ext uri="{909E8E84-426E-40DD-AFC4-6F175D3DCCD1}">
              <a14:hiddenFill xmlns:a14="http://schemas.microsoft.com/office/drawing/2010/main">
                <a:solidFill>
                  <a:srgbClr val="FFFFFF"/>
                </a:solidFill>
              </a14:hiddenFill>
            </a:ext>
          </a:extLst>
        </p:spPr>
      </p:pic>
      <p:pic>
        <p:nvPicPr>
          <p:cNvPr id="17440" name="Picture 32" descr="PJ his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2711" y="3144996"/>
            <a:ext cx="4267200" cy="30892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32711" y="1882973"/>
            <a:ext cx="8534400" cy="1107996"/>
          </a:xfrm>
          <a:prstGeom prst="rect">
            <a:avLst/>
          </a:prstGeom>
        </p:spPr>
        <p:txBody>
          <a:bodyPr wrap="square">
            <a:spAutoFit/>
          </a:bodyPr>
          <a:lstStyle/>
          <a:p>
            <a:pPr algn="just">
              <a:spcBef>
                <a:spcPct val="50000"/>
              </a:spcBef>
            </a:pPr>
            <a:r>
              <a:rPr lang="en-US" altLang="en-US" sz="2200" dirty="0" smtClean="0">
                <a:latin typeface="+mj-lt"/>
              </a:rPr>
              <a:t>It</a:t>
            </a:r>
            <a:r>
              <a:rPr lang="en-US" altLang="en-US" sz="2200" b="1" dirty="0" smtClean="0">
                <a:latin typeface="+mj-lt"/>
              </a:rPr>
              <a:t> </a:t>
            </a:r>
            <a:r>
              <a:rPr lang="en-US" altLang="en-US" sz="2200" dirty="0">
                <a:latin typeface="+mj-lt"/>
              </a:rPr>
              <a:t>is an autosomal dominant syndrome notable for perioral pigmentation and histologically distinct gastrointestinal polyps. The lifetime risk for colon cancer is 40% and for breast cancer &gt;50%.</a:t>
            </a:r>
          </a:p>
        </p:txBody>
      </p:sp>
      <p:sp>
        <p:nvSpPr>
          <p:cNvPr id="17" name="Rectangle 4"/>
          <p:cNvSpPr>
            <a:spLocks noChangeArrowheads="1"/>
          </p:cNvSpPr>
          <p:nvPr/>
        </p:nvSpPr>
        <p:spPr bwMode="auto">
          <a:xfrm>
            <a:off x="1603664" y="491312"/>
            <a:ext cx="873529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800" dirty="0" err="1"/>
              <a:t>Hamartomatous</a:t>
            </a:r>
            <a:r>
              <a:rPr lang="en-US" altLang="en-US" sz="3800" dirty="0"/>
              <a:t> Polyposis Syndromes                        </a:t>
            </a:r>
          </a:p>
        </p:txBody>
      </p:sp>
    </p:spTree>
    <p:extLst>
      <p:ext uri="{BB962C8B-B14F-4D97-AF65-F5344CB8AC3E}">
        <p14:creationId xmlns:p14="http://schemas.microsoft.com/office/powerpoint/2010/main" val="2021868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900" name="Text Box 4"/>
          <p:cNvSpPr txBox="1">
            <a:spLocks noChangeArrowheads="1"/>
          </p:cNvSpPr>
          <p:nvPr/>
        </p:nvSpPr>
        <p:spPr bwMode="auto">
          <a:xfrm>
            <a:off x="4327525" y="1789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336903" name="Rectangle 7"/>
          <p:cNvSpPr>
            <a:spLocks noChangeArrowheads="1"/>
          </p:cNvSpPr>
          <p:nvPr/>
        </p:nvSpPr>
        <p:spPr bwMode="auto">
          <a:xfrm>
            <a:off x="1937183" y="1895215"/>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2400" dirty="0"/>
              <a:t>Juvenile Polyposis </a:t>
            </a:r>
          </a:p>
        </p:txBody>
      </p:sp>
      <p:pic>
        <p:nvPicPr>
          <p:cNvPr id="336916" name="Picture 20" descr="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149748"/>
            <a:ext cx="4038600" cy="3109912"/>
          </a:xfrm>
          <a:prstGeom prst="rect">
            <a:avLst/>
          </a:prstGeom>
          <a:noFill/>
          <a:extLst>
            <a:ext uri="{909E8E84-426E-40DD-AFC4-6F175D3DCCD1}">
              <a14:hiddenFill xmlns:a14="http://schemas.microsoft.com/office/drawing/2010/main">
                <a:solidFill>
                  <a:srgbClr val="FFFFFF"/>
                </a:solidFill>
              </a14:hiddenFill>
            </a:ext>
          </a:extLst>
        </p:spPr>
      </p:pic>
      <p:pic>
        <p:nvPicPr>
          <p:cNvPr id="336917" name="Picture 21" descr="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135460"/>
            <a:ext cx="4114800" cy="31051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37183" y="2347291"/>
            <a:ext cx="8165234" cy="769441"/>
          </a:xfrm>
          <a:prstGeom prst="rect">
            <a:avLst/>
          </a:prstGeom>
        </p:spPr>
        <p:txBody>
          <a:bodyPr wrap="square">
            <a:spAutoFit/>
          </a:bodyPr>
          <a:lstStyle/>
          <a:p>
            <a:pPr algn="just">
              <a:spcBef>
                <a:spcPct val="50000"/>
              </a:spcBef>
            </a:pPr>
            <a:r>
              <a:rPr lang="en-US" altLang="en-US" sz="2200" dirty="0" smtClean="0">
                <a:latin typeface="+mj-lt"/>
              </a:rPr>
              <a:t>It</a:t>
            </a:r>
            <a:r>
              <a:rPr lang="en-US" altLang="en-US" sz="2200" b="1" dirty="0" smtClean="0">
                <a:latin typeface="+mj-lt"/>
              </a:rPr>
              <a:t> </a:t>
            </a:r>
            <a:r>
              <a:rPr lang="en-US" altLang="en-US" sz="2200" dirty="0" smtClean="0">
                <a:latin typeface="+mj-lt"/>
              </a:rPr>
              <a:t>is </a:t>
            </a:r>
            <a:r>
              <a:rPr lang="en-US" altLang="en-US" sz="2200" dirty="0">
                <a:latin typeface="+mj-lt"/>
              </a:rPr>
              <a:t>an autosomal dominant syndrome. The  lifetime risk for colon cancer is 60% with a mean age of presentation at age 34.</a:t>
            </a:r>
          </a:p>
        </p:txBody>
      </p:sp>
      <p:sp>
        <p:nvSpPr>
          <p:cNvPr id="15" name="Rectangle 4"/>
          <p:cNvSpPr>
            <a:spLocks noChangeArrowheads="1"/>
          </p:cNvSpPr>
          <p:nvPr/>
        </p:nvSpPr>
        <p:spPr bwMode="auto">
          <a:xfrm>
            <a:off x="1603664" y="491312"/>
            <a:ext cx="873529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800" dirty="0" err="1"/>
              <a:t>Hamartomatous</a:t>
            </a:r>
            <a:r>
              <a:rPr lang="en-US" altLang="en-US" sz="3800" dirty="0"/>
              <a:t> Polyposis Syndromes                        </a:t>
            </a:r>
          </a:p>
        </p:txBody>
      </p:sp>
    </p:spTree>
    <p:extLst>
      <p:ext uri="{BB962C8B-B14F-4D97-AF65-F5344CB8AC3E}">
        <p14:creationId xmlns:p14="http://schemas.microsoft.com/office/powerpoint/2010/main" val="305965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82" name="Rectangle 6"/>
          <p:cNvSpPr>
            <a:spLocks noChangeArrowheads="1"/>
          </p:cNvSpPr>
          <p:nvPr/>
        </p:nvSpPr>
        <p:spPr bwMode="auto">
          <a:xfrm>
            <a:off x="1981200" y="685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600"/>
              <a:t>Inflammatory Bowel Disease </a:t>
            </a:r>
            <a:br>
              <a:rPr lang="en-US" altLang="en-US" sz="3600"/>
            </a:br>
            <a:r>
              <a:rPr lang="en-US" altLang="en-US" sz="2400" i="1"/>
              <a:t>Ulcerative Colitis &amp; Crohn’s Colitis</a:t>
            </a:r>
            <a:r>
              <a:rPr lang="en-US" altLang="en-US" sz="4000"/>
              <a:t/>
            </a:r>
            <a:br>
              <a:rPr lang="en-US" altLang="en-US" sz="4000"/>
            </a:br>
            <a:endParaRPr lang="en-US" altLang="en-US" sz="4000"/>
          </a:p>
        </p:txBody>
      </p:sp>
      <p:graphicFrame>
        <p:nvGraphicFramePr>
          <p:cNvPr id="459783" name="Object 7"/>
          <p:cNvGraphicFramePr>
            <a:graphicFrameLocks noGrp="1" noChangeAspect="1"/>
          </p:cNvGraphicFramePr>
          <p:nvPr>
            <p:ph sz="half" idx="1"/>
          </p:nvPr>
        </p:nvGraphicFramePr>
        <p:xfrm>
          <a:off x="1676401" y="1905001"/>
          <a:ext cx="3286125" cy="2390775"/>
        </p:xfrm>
        <a:graphic>
          <a:graphicData uri="http://schemas.openxmlformats.org/presentationml/2006/ole">
            <mc:AlternateContent xmlns:mc="http://schemas.openxmlformats.org/markup-compatibility/2006">
              <mc:Choice xmlns:v="urn:schemas-microsoft-com:vml" Requires="v">
                <p:oleObj spid="_x0000_s2065" name="Bitmap Image" r:id="rId3" imgW="3285714" imgH="2390476" progId="Paint.Picture">
                  <p:embed/>
                </p:oleObj>
              </mc:Choice>
              <mc:Fallback>
                <p:oleObj name="Bitmap Image" r:id="rId3" imgW="3285714" imgH="2390476" progId="Paint.Picture">
                  <p:embed/>
                  <p:pic>
                    <p:nvPicPr>
                      <p:cNvPr id="459783"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1" y="1905001"/>
                        <a:ext cx="32861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9788" name="Object 12"/>
          <p:cNvGraphicFramePr>
            <a:graphicFrameLocks noGrp="1" noChangeAspect="1"/>
          </p:cNvGraphicFramePr>
          <p:nvPr>
            <p:ph sz="quarter" idx="2"/>
          </p:nvPr>
        </p:nvGraphicFramePr>
        <p:xfrm>
          <a:off x="4953000" y="2667000"/>
          <a:ext cx="2355850" cy="3124200"/>
        </p:xfrm>
        <a:graphic>
          <a:graphicData uri="http://schemas.openxmlformats.org/presentationml/2006/ole">
            <mc:AlternateContent xmlns:mc="http://schemas.openxmlformats.org/markup-compatibility/2006">
              <mc:Choice xmlns:v="urn:schemas-microsoft-com:vml" Requires="v">
                <p:oleObj spid="_x0000_s2066" name="Bitmap Image" r:id="rId5" imgW="1400000" imgH="1857143" progId="Paint.Picture">
                  <p:embed/>
                </p:oleObj>
              </mc:Choice>
              <mc:Fallback>
                <p:oleObj name="Bitmap Image" r:id="rId5" imgW="1400000" imgH="1857143" progId="Paint.Picture">
                  <p:embed/>
                  <p:pic>
                    <p:nvPicPr>
                      <p:cNvPr id="459788"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667000"/>
                        <a:ext cx="235585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9791" name="Object 15"/>
          <p:cNvGraphicFramePr>
            <a:graphicFrameLocks noGrp="1" noChangeAspect="1"/>
          </p:cNvGraphicFramePr>
          <p:nvPr>
            <p:ph sz="quarter" idx="3"/>
          </p:nvPr>
        </p:nvGraphicFramePr>
        <p:xfrm>
          <a:off x="7315200" y="1905000"/>
          <a:ext cx="3200400" cy="2317750"/>
        </p:xfrm>
        <a:graphic>
          <a:graphicData uri="http://schemas.openxmlformats.org/presentationml/2006/ole">
            <mc:AlternateContent xmlns:mc="http://schemas.openxmlformats.org/markup-compatibility/2006">
              <mc:Choice xmlns:v="urn:schemas-microsoft-com:vml" Requires="v">
                <p:oleObj spid="_x0000_s2067" name="Bitmap Image" r:id="rId7" imgW="1209524" imgH="876190" progId="Paint.Picture">
                  <p:embed/>
                </p:oleObj>
              </mc:Choice>
              <mc:Fallback>
                <p:oleObj name="Bitmap Image" r:id="rId7" imgW="1209524" imgH="876190" progId="Paint.Picture">
                  <p:embed/>
                  <p:pic>
                    <p:nvPicPr>
                      <p:cNvPr id="459791"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5200" y="1905000"/>
                        <a:ext cx="3200400" cy="231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9794" name="Rectangle 18"/>
          <p:cNvSpPr>
            <a:spLocks noChangeArrowheads="1"/>
          </p:cNvSpPr>
          <p:nvPr/>
        </p:nvSpPr>
        <p:spPr bwMode="auto">
          <a:xfrm>
            <a:off x="1600200" y="4251326"/>
            <a:ext cx="136768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www.GI-Pathology.net</a:t>
            </a:r>
          </a:p>
        </p:txBody>
      </p:sp>
      <p:sp>
        <p:nvSpPr>
          <p:cNvPr id="459795" name="Rectangle 19"/>
          <p:cNvSpPr>
            <a:spLocks noChangeArrowheads="1"/>
          </p:cNvSpPr>
          <p:nvPr/>
        </p:nvSpPr>
        <p:spPr bwMode="auto">
          <a:xfrm>
            <a:off x="7239000" y="4191001"/>
            <a:ext cx="136768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www.GI-Pathology.net</a:t>
            </a:r>
          </a:p>
        </p:txBody>
      </p:sp>
      <p:sp>
        <p:nvSpPr>
          <p:cNvPr id="459796" name="Text Box 20"/>
          <p:cNvSpPr txBox="1">
            <a:spLocks noChangeArrowheads="1"/>
          </p:cNvSpPr>
          <p:nvPr/>
        </p:nvSpPr>
        <p:spPr bwMode="auto">
          <a:xfrm>
            <a:off x="2438400" y="4676776"/>
            <a:ext cx="2133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t>Ulcerative Colitis    gross specimen</a:t>
            </a:r>
          </a:p>
        </p:txBody>
      </p:sp>
      <p:sp>
        <p:nvSpPr>
          <p:cNvPr id="459797" name="Text Box 21"/>
          <p:cNvSpPr txBox="1">
            <a:spLocks noChangeArrowheads="1"/>
          </p:cNvSpPr>
          <p:nvPr/>
        </p:nvSpPr>
        <p:spPr bwMode="auto">
          <a:xfrm>
            <a:off x="8153400" y="4646614"/>
            <a:ext cx="24384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t>Crohn’s Colitis                endoscopic view</a:t>
            </a:r>
            <a:r>
              <a:rPr lang="en-US" altLang="en-US"/>
              <a:t>    </a:t>
            </a:r>
          </a:p>
        </p:txBody>
      </p:sp>
      <p:sp>
        <p:nvSpPr>
          <p:cNvPr id="459798" name="Text Box 22"/>
          <p:cNvSpPr txBox="1">
            <a:spLocks noChangeArrowheads="1"/>
          </p:cNvSpPr>
          <p:nvPr/>
        </p:nvSpPr>
        <p:spPr bwMode="auto">
          <a:xfrm>
            <a:off x="4419600" y="5942013"/>
            <a:ext cx="35052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t>Barium</a:t>
            </a:r>
            <a:r>
              <a:rPr lang="en-US" altLang="en-US" sz="1600" i="1"/>
              <a:t> enema: colon with "lead-pipe" appearance in ulcerative colitis </a:t>
            </a:r>
            <a:br>
              <a:rPr lang="en-US" altLang="en-US" sz="1600" i="1"/>
            </a:br>
            <a:endParaRPr lang="en-US" altLang="en-US" sz="1600" i="1"/>
          </a:p>
        </p:txBody>
      </p:sp>
      <p:sp>
        <p:nvSpPr>
          <p:cNvPr id="459799" name="Rectangle 23"/>
          <p:cNvSpPr>
            <a:spLocks noChangeArrowheads="1"/>
          </p:cNvSpPr>
          <p:nvPr/>
        </p:nvSpPr>
        <p:spPr bwMode="auto">
          <a:xfrm>
            <a:off x="4897438" y="2422526"/>
            <a:ext cx="165462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US" altLang="en-US" sz="1000"/>
              <a:t>www.learningradiology.com</a:t>
            </a:r>
          </a:p>
        </p:txBody>
      </p:sp>
    </p:spTree>
    <p:extLst>
      <p:ext uri="{BB962C8B-B14F-4D97-AF65-F5344CB8AC3E}">
        <p14:creationId xmlns:p14="http://schemas.microsoft.com/office/powerpoint/2010/main" val="3712469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55">
            <a:extLst>
              <a:ext uri="{FF2B5EF4-FFF2-40B4-BE49-F238E27FC236}">
                <a16:creationId xmlns:a16="http://schemas.microsoft.com/office/drawing/2014/main" id="{93F06DAD-49C7-4C49-9C0E-FE72DD1DB317}"/>
              </a:ext>
            </a:extLst>
          </p:cNvPr>
          <p:cNvSpPr txBox="1"/>
          <p:nvPr/>
        </p:nvSpPr>
        <p:spPr>
          <a:xfrm>
            <a:off x="566773" y="1603167"/>
            <a:ext cx="4145527" cy="63820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3200" b="1" i="1" dirty="0" smtClean="0">
                <a:solidFill>
                  <a:srgbClr val="981A1D"/>
                </a:solidFill>
                <a:latin typeface="+mj-lt"/>
                <a:ea typeface="Calibri" panose="020F0502020204030204" pitchFamily="34" charset="0"/>
                <a:cs typeface="Arial" panose="020B0604020202020204" pitchFamily="34" charset="0"/>
              </a:rPr>
              <a:t>Modifiable Risk Factors </a:t>
            </a:r>
            <a:endParaRPr lang="en-US" sz="3200" dirty="0">
              <a:solidFill>
                <a:srgbClr val="981A1D"/>
              </a:solidFill>
              <a:effectLst/>
              <a:latin typeface="+mj-lt"/>
              <a:ea typeface="Calibri" panose="020F0502020204030204" pitchFamily="34" charset="0"/>
              <a:cs typeface="Arial" panose="020B0604020202020204" pitchFamily="34" charset="0"/>
            </a:endParaRPr>
          </a:p>
        </p:txBody>
      </p:sp>
      <p:grpSp>
        <p:nvGrpSpPr>
          <p:cNvPr id="6" name="Group 5"/>
          <p:cNvGrpSpPr/>
          <p:nvPr/>
        </p:nvGrpSpPr>
        <p:grpSpPr>
          <a:xfrm>
            <a:off x="2515009" y="2514376"/>
            <a:ext cx="8675102" cy="3758558"/>
            <a:chOff x="1822282" y="2140304"/>
            <a:chExt cx="8675102" cy="3758558"/>
          </a:xfrm>
        </p:grpSpPr>
        <p:grpSp>
          <p:nvGrpSpPr>
            <p:cNvPr id="7" name="Group 6"/>
            <p:cNvGrpSpPr/>
            <p:nvPr/>
          </p:nvGrpSpPr>
          <p:grpSpPr>
            <a:xfrm>
              <a:off x="1822282" y="2140304"/>
              <a:ext cx="3201663" cy="1136906"/>
              <a:chOff x="6330265" y="2569867"/>
              <a:chExt cx="3452925" cy="1204135"/>
            </a:xfrm>
          </p:grpSpPr>
          <p:pic>
            <p:nvPicPr>
              <p:cNvPr id="20" name="image1.png" descr="A picture containing drawing  Description automatically generated">
                <a:extLst>
                  <a:ext uri="{FF2B5EF4-FFF2-40B4-BE49-F238E27FC236}">
                    <a16:creationId xmlns:a16="http://schemas.microsoft.com/office/drawing/2014/main" id="{9F278762-82D5-BF45-9B5C-19F40B2FC8AC}"/>
                  </a:ext>
                </a:extLst>
              </p:cNvPr>
              <p:cNvPicPr/>
              <p:nvPr/>
            </p:nvPicPr>
            <p:blipFill>
              <a:blip r:embed="rId2" cstate="print"/>
              <a:stretch>
                <a:fillRect/>
              </a:stretch>
            </p:blipFill>
            <p:spPr>
              <a:xfrm>
                <a:off x="6330265" y="2569867"/>
                <a:ext cx="1123480" cy="1204135"/>
              </a:xfrm>
              <a:prstGeom prst="rect">
                <a:avLst/>
              </a:prstGeom>
            </p:spPr>
          </p:pic>
          <p:sp>
            <p:nvSpPr>
              <p:cNvPr id="21" name="Text Box 355">
                <a:extLst>
                  <a:ext uri="{FF2B5EF4-FFF2-40B4-BE49-F238E27FC236}">
                    <a16:creationId xmlns:a16="http://schemas.microsoft.com/office/drawing/2014/main" id="{BF196262-8ED4-524F-BAF6-9DC7726DA516}"/>
                  </a:ext>
                </a:extLst>
              </p:cNvPr>
              <p:cNvSpPr txBox="1"/>
              <p:nvPr/>
            </p:nvSpPr>
            <p:spPr>
              <a:xfrm>
                <a:off x="7647412" y="2800602"/>
                <a:ext cx="2135778" cy="742664"/>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US" sz="2200" b="1" dirty="0" smtClean="0">
                    <a:latin typeface="+mj-lt"/>
                    <a:ea typeface="Open Sans" panose="020B0606030504020204" pitchFamily="34" charset="0"/>
                    <a:cs typeface="Open Sans" panose="020B0606030504020204" pitchFamily="34" charset="0"/>
                  </a:rPr>
                  <a:t>EXCESS WEIGHT </a:t>
                </a:r>
                <a:endParaRPr lang="en-US" sz="2200" b="1" dirty="0">
                  <a:effectLst/>
                  <a:latin typeface="+mj-lt"/>
                  <a:ea typeface="Open Sans" panose="020B0606030504020204" pitchFamily="34" charset="0"/>
                  <a:cs typeface="Open Sans" panose="020B0606030504020204" pitchFamily="34" charset="0"/>
                </a:endParaRPr>
              </a:p>
            </p:txBody>
          </p:sp>
        </p:grpSp>
        <p:grpSp>
          <p:nvGrpSpPr>
            <p:cNvPr id="8" name="Group 7"/>
            <p:cNvGrpSpPr/>
            <p:nvPr/>
          </p:nvGrpSpPr>
          <p:grpSpPr>
            <a:xfrm>
              <a:off x="6617119" y="2249247"/>
              <a:ext cx="3812930" cy="919020"/>
              <a:chOff x="492825" y="2293007"/>
              <a:chExt cx="3812930" cy="919020"/>
            </a:xfrm>
          </p:grpSpPr>
          <p:pic>
            <p:nvPicPr>
              <p:cNvPr id="18" name="image2.png" descr="A picture containing ball, clock, table  Description automatically generated">
                <a:extLst>
                  <a:ext uri="{FF2B5EF4-FFF2-40B4-BE49-F238E27FC236}">
                    <a16:creationId xmlns:a16="http://schemas.microsoft.com/office/drawing/2014/main" id="{4AF94941-DF9A-6147-A2B0-A3133EC102CE}"/>
                  </a:ext>
                </a:extLst>
              </p:cNvPr>
              <p:cNvPicPr/>
              <p:nvPr/>
            </p:nvPicPr>
            <p:blipFill>
              <a:blip r:embed="rId3" cstate="print"/>
              <a:stretch>
                <a:fillRect/>
              </a:stretch>
            </p:blipFill>
            <p:spPr>
              <a:xfrm>
                <a:off x="492825" y="2293007"/>
                <a:ext cx="847090" cy="919020"/>
              </a:xfrm>
              <a:prstGeom prst="rect">
                <a:avLst/>
              </a:prstGeom>
            </p:spPr>
          </p:pic>
          <p:sp>
            <p:nvSpPr>
              <p:cNvPr id="19" name="Text Box 355">
                <a:extLst>
                  <a:ext uri="{FF2B5EF4-FFF2-40B4-BE49-F238E27FC236}">
                    <a16:creationId xmlns:a16="http://schemas.microsoft.com/office/drawing/2014/main" id="{0689BFC2-2C3A-3E47-99FE-381AA20E8E43}"/>
                  </a:ext>
                </a:extLst>
              </p:cNvPr>
              <p:cNvSpPr txBox="1"/>
              <p:nvPr/>
            </p:nvSpPr>
            <p:spPr>
              <a:xfrm>
                <a:off x="1446791" y="2401870"/>
                <a:ext cx="2858964" cy="70129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US" sz="2200" b="1" dirty="0" smtClean="0">
                    <a:latin typeface="+mj-lt"/>
                    <a:ea typeface="Open Sans" panose="020B0606030504020204" pitchFamily="34" charset="0"/>
                    <a:cs typeface="Open Sans" panose="020B0606030504020204" pitchFamily="34" charset="0"/>
                  </a:rPr>
                  <a:t>SEDENTARY BEHAVIORS </a:t>
                </a:r>
                <a:endParaRPr lang="en-US" sz="2200" b="1" dirty="0">
                  <a:effectLst/>
                  <a:latin typeface="+mj-lt"/>
                  <a:ea typeface="Open Sans" panose="020B0606030504020204" pitchFamily="34" charset="0"/>
                  <a:cs typeface="Open Sans" panose="020B0606030504020204" pitchFamily="34" charset="0"/>
                </a:endParaRPr>
              </a:p>
            </p:txBody>
          </p:sp>
        </p:grpSp>
        <p:grpSp>
          <p:nvGrpSpPr>
            <p:cNvPr id="9" name="Group 8"/>
            <p:cNvGrpSpPr/>
            <p:nvPr/>
          </p:nvGrpSpPr>
          <p:grpSpPr>
            <a:xfrm>
              <a:off x="3320582" y="4837845"/>
              <a:ext cx="5290018" cy="1061017"/>
              <a:chOff x="327443" y="2539416"/>
              <a:chExt cx="5290018" cy="1061017"/>
            </a:xfrm>
          </p:grpSpPr>
          <p:pic>
            <p:nvPicPr>
              <p:cNvPr id="16" name="image3.jpeg" descr="A picture containing food, table, drawing  Description automatically generated">
                <a:extLst>
                  <a:ext uri="{FF2B5EF4-FFF2-40B4-BE49-F238E27FC236}">
                    <a16:creationId xmlns:a16="http://schemas.microsoft.com/office/drawing/2014/main" id="{47F9ECA7-818A-0A4C-9716-9D5D7531F103}"/>
                  </a:ext>
                </a:extLst>
              </p:cNvPr>
              <p:cNvPicPr/>
              <p:nvPr/>
            </p:nvPicPr>
            <p:blipFill>
              <a:blip r:embed="rId4" cstate="print"/>
              <a:stretch>
                <a:fillRect/>
              </a:stretch>
            </p:blipFill>
            <p:spPr>
              <a:xfrm>
                <a:off x="327443" y="2539416"/>
                <a:ext cx="822483" cy="1061017"/>
              </a:xfrm>
              <a:prstGeom prst="rect">
                <a:avLst/>
              </a:prstGeom>
            </p:spPr>
          </p:pic>
          <p:sp>
            <p:nvSpPr>
              <p:cNvPr id="17" name="Text Box 355">
                <a:extLst>
                  <a:ext uri="{FF2B5EF4-FFF2-40B4-BE49-F238E27FC236}">
                    <a16:creationId xmlns:a16="http://schemas.microsoft.com/office/drawing/2014/main" id="{C882E340-4687-BF49-926A-AC10F6D0F746}"/>
                  </a:ext>
                </a:extLst>
              </p:cNvPr>
              <p:cNvSpPr txBox="1"/>
              <p:nvPr/>
            </p:nvSpPr>
            <p:spPr>
              <a:xfrm>
                <a:off x="1149926" y="2906304"/>
                <a:ext cx="4467535" cy="327241"/>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US" sz="2200" b="1" dirty="0" smtClean="0">
                    <a:latin typeface="+mj-lt"/>
                    <a:ea typeface="Open Sans" panose="020B0606030504020204" pitchFamily="34" charset="0"/>
                    <a:cs typeface="Open Sans" panose="020B0606030504020204" pitchFamily="34" charset="0"/>
                  </a:rPr>
                  <a:t>RED MEAT AND PROCESSED MEATS </a:t>
                </a:r>
                <a:endParaRPr lang="en-US" sz="2200" b="1" dirty="0">
                  <a:effectLst/>
                  <a:latin typeface="+mj-lt"/>
                  <a:ea typeface="Open Sans" panose="020B0606030504020204" pitchFamily="34" charset="0"/>
                  <a:cs typeface="Open Sans" panose="020B0606030504020204" pitchFamily="34" charset="0"/>
                </a:endParaRPr>
              </a:p>
            </p:txBody>
          </p:sp>
        </p:grpSp>
        <p:grpSp>
          <p:nvGrpSpPr>
            <p:cNvPr id="10" name="Group 9"/>
            <p:cNvGrpSpPr/>
            <p:nvPr/>
          </p:nvGrpSpPr>
          <p:grpSpPr>
            <a:xfrm>
              <a:off x="2135132" y="3510787"/>
              <a:ext cx="3739355" cy="964887"/>
              <a:chOff x="763532" y="4105095"/>
              <a:chExt cx="3739355" cy="964887"/>
            </a:xfrm>
          </p:grpSpPr>
          <p:pic>
            <p:nvPicPr>
              <p:cNvPr id="14" name="image4.png" descr="A picture containing drawing  Description automatically generated">
                <a:extLst>
                  <a:ext uri="{FF2B5EF4-FFF2-40B4-BE49-F238E27FC236}">
                    <a16:creationId xmlns:a16="http://schemas.microsoft.com/office/drawing/2014/main" id="{F8270AC2-4B1E-5A48-BD57-6C50B2D6C1FC}"/>
                  </a:ext>
                </a:extLst>
              </p:cNvPr>
              <p:cNvPicPr/>
              <p:nvPr/>
            </p:nvPicPr>
            <p:blipFill>
              <a:blip r:embed="rId5" cstate="print"/>
              <a:stretch>
                <a:fillRect/>
              </a:stretch>
            </p:blipFill>
            <p:spPr>
              <a:xfrm>
                <a:off x="763532" y="4105095"/>
                <a:ext cx="689040" cy="964887"/>
              </a:xfrm>
              <a:prstGeom prst="rect">
                <a:avLst/>
              </a:prstGeom>
            </p:spPr>
          </p:pic>
          <p:sp>
            <p:nvSpPr>
              <p:cNvPr id="15" name="Text Box 355">
                <a:extLst>
                  <a:ext uri="{FF2B5EF4-FFF2-40B4-BE49-F238E27FC236}">
                    <a16:creationId xmlns:a16="http://schemas.microsoft.com/office/drawing/2014/main" id="{EC8A6833-048A-D94E-A66C-76075ABB2824}"/>
                  </a:ext>
                </a:extLst>
              </p:cNvPr>
              <p:cNvSpPr txBox="1"/>
              <p:nvPr/>
            </p:nvSpPr>
            <p:spPr>
              <a:xfrm>
                <a:off x="1643923" y="4494043"/>
                <a:ext cx="2858964" cy="26606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US" sz="2200" b="1" dirty="0" smtClean="0">
                    <a:latin typeface="+mj-lt"/>
                    <a:ea typeface="Open Sans" panose="020B0606030504020204" pitchFamily="34" charset="0"/>
                    <a:cs typeface="Open Sans" panose="020B0606030504020204" pitchFamily="34" charset="0"/>
                  </a:rPr>
                  <a:t>SMOKING </a:t>
                </a:r>
                <a:endParaRPr lang="en-US" sz="2200" b="1" dirty="0">
                  <a:latin typeface="+mj-lt"/>
                  <a:ea typeface="Open Sans" panose="020B0606030504020204" pitchFamily="34" charset="0"/>
                  <a:cs typeface="Open Sans" panose="020B0606030504020204" pitchFamily="34" charset="0"/>
                </a:endParaRPr>
              </a:p>
            </p:txBody>
          </p:sp>
        </p:grpSp>
        <p:grpSp>
          <p:nvGrpSpPr>
            <p:cNvPr id="11" name="Group 10"/>
            <p:cNvGrpSpPr/>
            <p:nvPr/>
          </p:nvGrpSpPr>
          <p:grpSpPr>
            <a:xfrm>
              <a:off x="6723816" y="3515369"/>
              <a:ext cx="3773568" cy="955722"/>
              <a:chOff x="623355" y="5278823"/>
              <a:chExt cx="3773568" cy="955722"/>
            </a:xfrm>
          </p:grpSpPr>
          <p:pic>
            <p:nvPicPr>
              <p:cNvPr id="12" name="image5.png" descr="A picture containing clock  Description automatically generated">
                <a:extLst>
                  <a:ext uri="{FF2B5EF4-FFF2-40B4-BE49-F238E27FC236}">
                    <a16:creationId xmlns:a16="http://schemas.microsoft.com/office/drawing/2014/main" id="{674DC943-7C16-974E-A41F-6098D7CC0840}"/>
                  </a:ext>
                </a:extLst>
              </p:cNvPr>
              <p:cNvPicPr/>
              <p:nvPr/>
            </p:nvPicPr>
            <p:blipFill>
              <a:blip r:embed="rId6" cstate="print"/>
              <a:stretch>
                <a:fillRect/>
              </a:stretch>
            </p:blipFill>
            <p:spPr>
              <a:xfrm>
                <a:off x="623355" y="5278823"/>
                <a:ext cx="734390" cy="955722"/>
              </a:xfrm>
              <a:prstGeom prst="rect">
                <a:avLst/>
              </a:prstGeom>
            </p:spPr>
          </p:pic>
          <p:sp>
            <p:nvSpPr>
              <p:cNvPr id="13" name="Text Box 355">
                <a:extLst>
                  <a:ext uri="{FF2B5EF4-FFF2-40B4-BE49-F238E27FC236}">
                    <a16:creationId xmlns:a16="http://schemas.microsoft.com/office/drawing/2014/main" id="{6B427C3B-5DDD-C84E-AFD8-37FB52FE0A14}"/>
                  </a:ext>
                </a:extLst>
              </p:cNvPr>
              <p:cNvSpPr txBox="1"/>
              <p:nvPr/>
            </p:nvSpPr>
            <p:spPr>
              <a:xfrm>
                <a:off x="1537959" y="5623652"/>
                <a:ext cx="2858964" cy="26606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US" sz="2200" b="1" dirty="0" smtClean="0">
                    <a:latin typeface="+mj-lt"/>
                    <a:ea typeface="Open Sans" panose="020B0606030504020204" pitchFamily="34" charset="0"/>
                    <a:cs typeface="Open Sans" panose="020B0606030504020204" pitchFamily="34" charset="0"/>
                  </a:rPr>
                  <a:t>ALCOHOL </a:t>
                </a:r>
                <a:endParaRPr lang="en-US" sz="2200" b="1" dirty="0">
                  <a:effectLst/>
                  <a:latin typeface="+mj-lt"/>
                  <a:ea typeface="Open Sans" panose="020B0606030504020204" pitchFamily="34" charset="0"/>
                  <a:cs typeface="Open Sans" panose="020B0606030504020204" pitchFamily="34" charset="0"/>
                </a:endParaRPr>
              </a:p>
            </p:txBody>
          </p:sp>
        </p:grpSp>
      </p:grpSp>
      <p:sp>
        <p:nvSpPr>
          <p:cNvPr id="22" name="Title 1"/>
          <p:cNvSpPr>
            <a:spLocks noGrp="1"/>
          </p:cNvSpPr>
          <p:nvPr>
            <p:ph type="title"/>
          </p:nvPr>
        </p:nvSpPr>
        <p:spPr>
          <a:xfrm>
            <a:off x="838200" y="365125"/>
            <a:ext cx="9982200" cy="1325563"/>
          </a:xfrm>
        </p:spPr>
        <p:txBody>
          <a:bodyPr/>
          <a:lstStyle/>
          <a:p>
            <a:r>
              <a:rPr lang="en-US" b="1" dirty="0"/>
              <a:t>Colorectal Cancer Risk Factors</a:t>
            </a:r>
            <a:endParaRPr lang="en-US" dirty="0"/>
          </a:p>
        </p:txBody>
      </p:sp>
    </p:spTree>
    <p:extLst>
      <p:ext uri="{BB962C8B-B14F-4D97-AF65-F5344CB8AC3E}">
        <p14:creationId xmlns:p14="http://schemas.microsoft.com/office/powerpoint/2010/main" val="752840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4745"/>
            <a:ext cx="9982200" cy="1325563"/>
          </a:xfrm>
        </p:spPr>
        <p:txBody>
          <a:bodyPr/>
          <a:lstStyle/>
          <a:p>
            <a:r>
              <a:rPr lang="en-US" b="1" dirty="0"/>
              <a:t>Recommended options for colorectal cancer screening</a:t>
            </a:r>
            <a:endParaRPr lang="en-US" dirty="0"/>
          </a:p>
        </p:txBody>
      </p:sp>
      <p:sp>
        <p:nvSpPr>
          <p:cNvPr id="3" name="Content Placeholder 2"/>
          <p:cNvSpPr>
            <a:spLocks noGrp="1"/>
          </p:cNvSpPr>
          <p:nvPr>
            <p:ph idx="1"/>
          </p:nvPr>
        </p:nvSpPr>
        <p:spPr>
          <a:xfrm>
            <a:off x="745588" y="1614184"/>
            <a:ext cx="10621108" cy="4351338"/>
          </a:xfrm>
        </p:spPr>
        <p:txBody>
          <a:bodyPr>
            <a:normAutofit/>
          </a:bodyPr>
          <a:lstStyle/>
          <a:p>
            <a:pPr algn="just">
              <a:lnSpc>
                <a:spcPct val="100000"/>
              </a:lnSpc>
            </a:pPr>
            <a:r>
              <a:rPr lang="en-US" sz="2200" dirty="0">
                <a:latin typeface="+mj-lt"/>
              </a:rPr>
              <a:t>The typically slow course of growth from precancerous polyp to invasive cancer to advanced-stage disease provides a unique opportunity for the prevention and early detection of CRC</a:t>
            </a:r>
            <a:r>
              <a:rPr lang="en-US" sz="2200" dirty="0" smtClean="0">
                <a:latin typeface="+mj-lt"/>
              </a:rPr>
              <a:t>.</a:t>
            </a:r>
          </a:p>
          <a:p>
            <a:pPr algn="just">
              <a:lnSpc>
                <a:spcPct val="100000"/>
              </a:lnSpc>
            </a:pPr>
            <a:r>
              <a:rPr lang="en-US" sz="2200" dirty="0" smtClean="0">
                <a:latin typeface="+mj-lt"/>
              </a:rPr>
              <a:t> </a:t>
            </a:r>
            <a:r>
              <a:rPr lang="en-US" sz="2200" dirty="0">
                <a:latin typeface="+mj-lt"/>
              </a:rPr>
              <a:t>Screening can prevent cancer through the detection and removal of precancerous growths and detect the disease at an early stage, when treatment is usually more successful. As a result, screening reduces CRC mortality both by decreasing incidence and increasing survival</a:t>
            </a:r>
            <a:r>
              <a:rPr lang="en-US" sz="2200" dirty="0" smtClean="0">
                <a:latin typeface="+mj-lt"/>
              </a:rPr>
              <a:t>.</a:t>
            </a:r>
          </a:p>
          <a:p>
            <a:pPr algn="just">
              <a:lnSpc>
                <a:spcPct val="100000"/>
              </a:lnSpc>
            </a:pPr>
            <a:r>
              <a:rPr lang="en-US" sz="2200" dirty="0">
                <a:latin typeface="+mj-lt"/>
              </a:rPr>
              <a:t>There are several recommended methods for CRC screening, including both visual examinations, which are performed at a health care facility, and high-sensitivity stool-based </a:t>
            </a:r>
            <a:r>
              <a:rPr lang="en-US" sz="2200" dirty="0" smtClean="0">
                <a:latin typeface="+mj-lt"/>
              </a:rPr>
              <a:t>tests. All </a:t>
            </a:r>
            <a:r>
              <a:rPr lang="en-US" sz="2200" dirty="0">
                <a:latin typeface="+mj-lt"/>
              </a:rPr>
              <a:t>tests have a comparable ability to improve life expectancy when performed at the appropriate time intervals and with the recommended follow-up.</a:t>
            </a:r>
            <a:endParaRPr lang="en-US" sz="2200" dirty="0" smtClean="0">
              <a:latin typeface="+mj-lt"/>
            </a:endParaRPr>
          </a:p>
        </p:txBody>
      </p:sp>
    </p:spTree>
    <p:extLst>
      <p:ext uri="{BB962C8B-B14F-4D97-AF65-F5344CB8AC3E}">
        <p14:creationId xmlns:p14="http://schemas.microsoft.com/office/powerpoint/2010/main" val="1103490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20147" t="23769" r="22543" b="23831"/>
          <a:stretch/>
        </p:blipFill>
        <p:spPr>
          <a:xfrm>
            <a:off x="1325291" y="1250806"/>
            <a:ext cx="9673937" cy="4818166"/>
          </a:xfrm>
        </p:spPr>
      </p:pic>
      <p:sp>
        <p:nvSpPr>
          <p:cNvPr id="6" name="Rectangle 5"/>
          <p:cNvSpPr/>
          <p:nvPr/>
        </p:nvSpPr>
        <p:spPr>
          <a:xfrm>
            <a:off x="0" y="292964"/>
            <a:ext cx="10238510" cy="553998"/>
          </a:xfrm>
          <a:prstGeom prst="rect">
            <a:avLst/>
          </a:prstGeom>
        </p:spPr>
        <p:txBody>
          <a:bodyPr wrap="square" anchor="ctr">
            <a:spAutoFit/>
          </a:bodyPr>
          <a:lstStyle/>
          <a:p>
            <a:r>
              <a:rPr lang="en-US" sz="3000" b="1" dirty="0" smtClean="0">
                <a:solidFill>
                  <a:srgbClr val="000000"/>
                </a:solidFill>
                <a:latin typeface="+mj-lt"/>
              </a:rPr>
              <a:t>Characteristics of Recommended Colorectal Cancer Screening Tests</a:t>
            </a:r>
            <a:endParaRPr lang="en-US" sz="3000" dirty="0">
              <a:solidFill>
                <a:srgbClr val="000000"/>
              </a:solidFill>
              <a:latin typeface="+mj-lt"/>
            </a:endParaRPr>
          </a:p>
        </p:txBody>
      </p:sp>
    </p:spTree>
    <p:extLst>
      <p:ext uri="{BB962C8B-B14F-4D97-AF65-F5344CB8AC3E}">
        <p14:creationId xmlns:p14="http://schemas.microsoft.com/office/powerpoint/2010/main" val="276099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712527" cy="1325563"/>
          </a:xfrm>
        </p:spPr>
        <p:txBody>
          <a:bodyPr/>
          <a:lstStyle/>
          <a:p>
            <a:r>
              <a:rPr lang="en-US" b="1" dirty="0"/>
              <a:t>What is colorectal cancer?</a:t>
            </a:r>
            <a:endParaRPr lang="en-US" dirty="0"/>
          </a:p>
        </p:txBody>
      </p:sp>
      <p:sp>
        <p:nvSpPr>
          <p:cNvPr id="3" name="Content Placeholder 2"/>
          <p:cNvSpPr>
            <a:spLocks noGrp="1"/>
          </p:cNvSpPr>
          <p:nvPr>
            <p:ph idx="1"/>
          </p:nvPr>
        </p:nvSpPr>
        <p:spPr>
          <a:xfrm>
            <a:off x="1143000" y="2244640"/>
            <a:ext cx="5687291" cy="3444883"/>
          </a:xfrm>
        </p:spPr>
        <p:txBody>
          <a:bodyPr>
            <a:normAutofit/>
          </a:bodyPr>
          <a:lstStyle/>
          <a:p>
            <a:pPr algn="just">
              <a:lnSpc>
                <a:spcPct val="100000"/>
              </a:lnSpc>
            </a:pPr>
            <a:r>
              <a:rPr lang="en-US" sz="2200" dirty="0">
                <a:latin typeface="+mj-lt"/>
              </a:rPr>
              <a:t>Cancer is a disease characterized by the unchecked division of abnormal cells. When this type of growth occurs in the colon or rectum, it is called colorectal cancer (CRC). </a:t>
            </a:r>
            <a:endParaRPr lang="en-US" sz="2200" dirty="0" smtClean="0">
              <a:latin typeface="+mj-lt"/>
            </a:endParaRPr>
          </a:p>
          <a:p>
            <a:pPr algn="just">
              <a:lnSpc>
                <a:spcPct val="100000"/>
              </a:lnSpc>
            </a:pPr>
            <a:r>
              <a:rPr lang="en-US" sz="2200" dirty="0" smtClean="0">
                <a:latin typeface="+mj-lt"/>
              </a:rPr>
              <a:t>The </a:t>
            </a:r>
            <a:r>
              <a:rPr lang="en-US" sz="2200" dirty="0">
                <a:latin typeface="+mj-lt"/>
              </a:rPr>
              <a:t>colon and rectum (</a:t>
            </a:r>
            <a:r>
              <a:rPr lang="en-US" sz="2200" dirty="0" err="1" smtClean="0">
                <a:latin typeface="+mj-lt"/>
              </a:rPr>
              <a:t>colo</a:t>
            </a:r>
            <a:r>
              <a:rPr lang="en-US" sz="2200" dirty="0" smtClean="0">
                <a:latin typeface="+mj-lt"/>
              </a:rPr>
              <a:t>-rectum</a:t>
            </a:r>
            <a:r>
              <a:rPr lang="en-US" sz="2200" dirty="0">
                <a:latin typeface="+mj-lt"/>
              </a:rPr>
              <a:t>), along with the anus, make up the large </a:t>
            </a:r>
            <a:r>
              <a:rPr lang="en-US" sz="2200" dirty="0" smtClean="0">
                <a:latin typeface="+mj-lt"/>
              </a:rPr>
              <a:t>intestine.</a:t>
            </a:r>
          </a:p>
          <a:p>
            <a:pPr algn="just">
              <a:lnSpc>
                <a:spcPct val="100000"/>
              </a:lnSpc>
            </a:pPr>
            <a:r>
              <a:rPr lang="en-US" sz="2200" dirty="0">
                <a:latin typeface="+mj-lt"/>
              </a:rPr>
              <a:t>T</a:t>
            </a:r>
            <a:r>
              <a:rPr lang="en-US" sz="2200" dirty="0" smtClean="0">
                <a:latin typeface="+mj-lt"/>
              </a:rPr>
              <a:t>umors </a:t>
            </a:r>
            <a:r>
              <a:rPr lang="en-US" sz="2200" dirty="0">
                <a:latin typeface="+mj-lt"/>
              </a:rPr>
              <a:t>within the </a:t>
            </a:r>
            <a:r>
              <a:rPr lang="en-US" sz="2200" dirty="0" err="1" smtClean="0">
                <a:latin typeface="+mj-lt"/>
              </a:rPr>
              <a:t>colo</a:t>
            </a:r>
            <a:r>
              <a:rPr lang="en-US" sz="2200" dirty="0" smtClean="0">
                <a:latin typeface="+mj-lt"/>
              </a:rPr>
              <a:t>-rectum vary </a:t>
            </a:r>
            <a:r>
              <a:rPr lang="en-US" sz="2200" dirty="0">
                <a:latin typeface="+mj-lt"/>
              </a:rPr>
              <a:t>in their molecular, biological, and clinical features, and in their association with risk factors.</a:t>
            </a: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41184" t="11485" r="23416" b="8402"/>
          <a:stretch/>
        </p:blipFill>
        <p:spPr>
          <a:xfrm>
            <a:off x="6940060" y="1410998"/>
            <a:ext cx="4173417" cy="51121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62074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20105" t="28092" r="20643" b="27333"/>
          <a:stretch/>
        </p:blipFill>
        <p:spPr>
          <a:xfrm>
            <a:off x="1121578" y="1527306"/>
            <a:ext cx="10113818" cy="4277749"/>
          </a:xfrm>
        </p:spPr>
      </p:pic>
      <p:sp>
        <p:nvSpPr>
          <p:cNvPr id="5" name="Rectangle 4"/>
          <p:cNvSpPr/>
          <p:nvPr/>
        </p:nvSpPr>
        <p:spPr>
          <a:xfrm>
            <a:off x="207817" y="474360"/>
            <a:ext cx="10238510" cy="553998"/>
          </a:xfrm>
          <a:prstGeom prst="rect">
            <a:avLst/>
          </a:prstGeom>
        </p:spPr>
        <p:txBody>
          <a:bodyPr wrap="square" anchor="ctr">
            <a:spAutoFit/>
          </a:bodyPr>
          <a:lstStyle/>
          <a:p>
            <a:r>
              <a:rPr lang="en-US" sz="3000" b="1" dirty="0" smtClean="0">
                <a:solidFill>
                  <a:srgbClr val="000000"/>
                </a:solidFill>
                <a:latin typeface="+mj-lt"/>
              </a:rPr>
              <a:t>Characteristics of Recommended Colorectal Cancer Screening Tests</a:t>
            </a:r>
            <a:endParaRPr lang="en-US" sz="3000" dirty="0">
              <a:solidFill>
                <a:srgbClr val="000000"/>
              </a:solidFill>
              <a:latin typeface="+mj-lt"/>
            </a:endParaRPr>
          </a:p>
        </p:txBody>
      </p:sp>
    </p:spTree>
    <p:extLst>
      <p:ext uri="{BB962C8B-B14F-4D97-AF65-F5344CB8AC3E}">
        <p14:creationId xmlns:p14="http://schemas.microsoft.com/office/powerpoint/2010/main" val="2119306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82200" cy="1325563"/>
          </a:xfrm>
        </p:spPr>
        <p:txBody>
          <a:bodyPr/>
          <a:lstStyle/>
          <a:p>
            <a:r>
              <a:rPr lang="en-US" b="1" dirty="0"/>
              <a:t>Non-recommended tests for colorectal cancer screening</a:t>
            </a:r>
            <a:endParaRPr lang="en-US" dirty="0"/>
          </a:p>
        </p:txBody>
      </p:sp>
      <p:sp>
        <p:nvSpPr>
          <p:cNvPr id="3" name="Content Placeholder 2"/>
          <p:cNvSpPr>
            <a:spLocks noGrp="1"/>
          </p:cNvSpPr>
          <p:nvPr>
            <p:ph idx="1"/>
          </p:nvPr>
        </p:nvSpPr>
        <p:spPr/>
        <p:txBody>
          <a:bodyPr>
            <a:normAutofit/>
          </a:bodyPr>
          <a:lstStyle/>
          <a:p>
            <a:pPr algn="just">
              <a:lnSpc>
                <a:spcPct val="100000"/>
              </a:lnSpc>
            </a:pPr>
            <a:r>
              <a:rPr lang="en-US" sz="2200" dirty="0">
                <a:latin typeface="+mj-lt"/>
              </a:rPr>
              <a:t>There are several tests for CRC screening that are not recommended by the American Cancer Society or other organizations because of poorer performance. These include </a:t>
            </a:r>
            <a:endParaRPr lang="en-US" sz="2200" dirty="0" smtClean="0">
              <a:latin typeface="+mj-lt"/>
            </a:endParaRPr>
          </a:p>
          <a:p>
            <a:pPr marL="514350" indent="-514350" algn="just">
              <a:lnSpc>
                <a:spcPct val="100000"/>
              </a:lnSpc>
              <a:buFont typeface="+mj-lt"/>
              <a:buAutoNum type="arabicPeriod"/>
            </a:pPr>
            <a:r>
              <a:rPr lang="en-US" sz="2200" dirty="0" smtClean="0">
                <a:latin typeface="+mj-lt"/>
              </a:rPr>
              <a:t>In-office </a:t>
            </a:r>
            <a:r>
              <a:rPr lang="en-US" sz="2200" dirty="0">
                <a:latin typeface="+mj-lt"/>
              </a:rPr>
              <a:t>stool </a:t>
            </a:r>
            <a:r>
              <a:rPr lang="en-US" sz="2200" dirty="0" smtClean="0">
                <a:latin typeface="+mj-lt"/>
              </a:rPr>
              <a:t>tests.</a:t>
            </a:r>
          </a:p>
          <a:p>
            <a:pPr marL="514350" indent="-514350" algn="just">
              <a:lnSpc>
                <a:spcPct val="100000"/>
              </a:lnSpc>
              <a:buFont typeface="+mj-lt"/>
              <a:buAutoNum type="arabicPeriod"/>
            </a:pPr>
            <a:r>
              <a:rPr lang="en-US" sz="2200" dirty="0" smtClean="0">
                <a:latin typeface="+mj-lt"/>
              </a:rPr>
              <a:t>Toilet </a:t>
            </a:r>
            <a:r>
              <a:rPr lang="en-US" sz="2200" dirty="0">
                <a:latin typeface="+mj-lt"/>
              </a:rPr>
              <a:t>bowl </a:t>
            </a:r>
            <a:r>
              <a:rPr lang="en-US" sz="2200" dirty="0" smtClean="0">
                <a:latin typeface="+mj-lt"/>
              </a:rPr>
              <a:t>tests.</a:t>
            </a:r>
            <a:endParaRPr lang="en-US" sz="2200" dirty="0">
              <a:latin typeface="+mj-lt"/>
            </a:endParaRPr>
          </a:p>
          <a:p>
            <a:pPr marL="514350" indent="-514350" algn="just">
              <a:lnSpc>
                <a:spcPct val="100000"/>
              </a:lnSpc>
              <a:buFont typeface="+mj-lt"/>
              <a:buAutoNum type="arabicPeriod"/>
            </a:pPr>
            <a:r>
              <a:rPr lang="en-US" sz="2200" dirty="0">
                <a:latin typeface="+mj-lt"/>
              </a:rPr>
              <a:t>Double-contrast barium </a:t>
            </a:r>
            <a:r>
              <a:rPr lang="en-US" sz="2200" dirty="0" smtClean="0">
                <a:latin typeface="+mj-lt"/>
              </a:rPr>
              <a:t>enema. </a:t>
            </a:r>
            <a:endParaRPr lang="en-US" sz="2200" dirty="0">
              <a:latin typeface="+mj-lt"/>
            </a:endParaRPr>
          </a:p>
          <a:p>
            <a:pPr marL="514350" indent="-514350" algn="just">
              <a:lnSpc>
                <a:spcPct val="100000"/>
              </a:lnSpc>
              <a:buFont typeface="+mj-lt"/>
              <a:buAutoNum type="arabicPeriod"/>
            </a:pPr>
            <a:r>
              <a:rPr lang="en-US" sz="2200" dirty="0" smtClean="0">
                <a:latin typeface="+mj-lt"/>
              </a:rPr>
              <a:t>Blood-based </a:t>
            </a:r>
            <a:r>
              <a:rPr lang="en-US" sz="2200" dirty="0">
                <a:latin typeface="+mj-lt"/>
              </a:rPr>
              <a:t>tests that measure </a:t>
            </a:r>
            <a:r>
              <a:rPr lang="en-US" sz="2200" dirty="0" smtClean="0">
                <a:latin typeface="+mj-lt"/>
              </a:rPr>
              <a:t>genetic abnormalities associated </a:t>
            </a:r>
            <a:r>
              <a:rPr lang="en-US" sz="2200" dirty="0">
                <a:latin typeface="+mj-lt"/>
              </a:rPr>
              <a:t>with colorectal </a:t>
            </a:r>
            <a:r>
              <a:rPr lang="en-US" sz="2200" dirty="0" smtClean="0">
                <a:latin typeface="+mj-lt"/>
              </a:rPr>
              <a:t>cancer.</a:t>
            </a:r>
          </a:p>
          <a:p>
            <a:pPr marL="514350" indent="-514350" algn="just">
              <a:lnSpc>
                <a:spcPct val="100000"/>
              </a:lnSpc>
              <a:buFont typeface="+mj-lt"/>
              <a:buAutoNum type="arabicPeriod"/>
            </a:pPr>
            <a:r>
              <a:rPr lang="en-US" sz="2200" dirty="0">
                <a:latin typeface="+mj-lt"/>
              </a:rPr>
              <a:t>C</a:t>
            </a:r>
            <a:r>
              <a:rPr lang="en-US" sz="2200" dirty="0" smtClean="0">
                <a:latin typeface="+mj-lt"/>
              </a:rPr>
              <a:t>apsule endoscopy.</a:t>
            </a:r>
            <a:endParaRPr lang="en-US" sz="2200" dirty="0">
              <a:latin typeface="+mj-lt"/>
            </a:endParaRPr>
          </a:p>
        </p:txBody>
      </p:sp>
    </p:spTree>
    <p:extLst>
      <p:ext uri="{BB962C8B-B14F-4D97-AF65-F5344CB8AC3E}">
        <p14:creationId xmlns:p14="http://schemas.microsoft.com/office/powerpoint/2010/main" val="2883359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982200" cy="1325563"/>
          </a:xfrm>
        </p:spPr>
        <p:txBody>
          <a:bodyPr/>
          <a:lstStyle/>
          <a:p>
            <a:r>
              <a:rPr lang="en-US" b="1" dirty="0"/>
              <a:t>Colorectal Cancer Treatment</a:t>
            </a:r>
            <a:endParaRPr lang="en-US" dirty="0"/>
          </a:p>
        </p:txBody>
      </p:sp>
      <p:sp>
        <p:nvSpPr>
          <p:cNvPr id="3" name="Content Placeholder 2"/>
          <p:cNvSpPr>
            <a:spLocks noGrp="1"/>
          </p:cNvSpPr>
          <p:nvPr>
            <p:ph idx="1"/>
          </p:nvPr>
        </p:nvSpPr>
        <p:spPr/>
        <p:txBody>
          <a:bodyPr>
            <a:normAutofit/>
          </a:bodyPr>
          <a:lstStyle/>
          <a:p>
            <a:pPr algn="just">
              <a:lnSpc>
                <a:spcPct val="150000"/>
              </a:lnSpc>
            </a:pPr>
            <a:r>
              <a:rPr lang="en-US" sz="2200" dirty="0">
                <a:latin typeface="+mj-lt"/>
              </a:rPr>
              <a:t>Treatment for CRC has advanced rapidly over the past several decades, particularly for advanced </a:t>
            </a:r>
            <a:r>
              <a:rPr lang="en-US" sz="2200" dirty="0" smtClean="0">
                <a:latin typeface="+mj-lt"/>
              </a:rPr>
              <a:t>disease. However</a:t>
            </a:r>
            <a:r>
              <a:rPr lang="en-US" sz="2200" dirty="0">
                <a:latin typeface="+mj-lt"/>
              </a:rPr>
              <a:t>, it has also become increasingly clear that outcomes vary widely based on tumor-specific molecular features, tumor location, and patient </a:t>
            </a:r>
            <a:r>
              <a:rPr lang="en-US" sz="2200" dirty="0" smtClean="0">
                <a:latin typeface="+mj-lt"/>
              </a:rPr>
              <a:t>characteristics.</a:t>
            </a:r>
          </a:p>
          <a:p>
            <a:pPr algn="just">
              <a:lnSpc>
                <a:spcPct val="150000"/>
              </a:lnSpc>
            </a:pPr>
            <a:r>
              <a:rPr lang="en-US" sz="2200" dirty="0" smtClean="0">
                <a:latin typeface="+mj-lt"/>
              </a:rPr>
              <a:t>Treatment </a:t>
            </a:r>
            <a:r>
              <a:rPr lang="en-US" sz="2200" dirty="0">
                <a:latin typeface="+mj-lt"/>
              </a:rPr>
              <a:t>decisions are made by patients with their physicians after considering the best options available for their tumor characteristics along with the risks and benefits associated with each</a:t>
            </a:r>
            <a:r>
              <a:rPr lang="en-US" sz="2200" dirty="0" smtClean="0">
                <a:latin typeface="+mj-lt"/>
              </a:rPr>
              <a:t>.</a:t>
            </a:r>
            <a:endParaRPr lang="en-US" sz="2200" dirty="0">
              <a:latin typeface="+mj-lt"/>
            </a:endParaRPr>
          </a:p>
        </p:txBody>
      </p:sp>
    </p:spTree>
    <p:extLst>
      <p:ext uri="{BB962C8B-B14F-4D97-AF65-F5344CB8AC3E}">
        <p14:creationId xmlns:p14="http://schemas.microsoft.com/office/powerpoint/2010/main" val="142724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82200" cy="1325563"/>
          </a:xfrm>
        </p:spPr>
        <p:txBody>
          <a:bodyPr/>
          <a:lstStyle/>
          <a:p>
            <a:r>
              <a:rPr lang="en-US" b="1" dirty="0" smtClean="0"/>
              <a:t>Colon &amp; Rectal cancer</a:t>
            </a:r>
            <a:endParaRPr lang="en-US" dirty="0" smtClean="0"/>
          </a:p>
        </p:txBody>
      </p:sp>
      <p:sp>
        <p:nvSpPr>
          <p:cNvPr id="3" name="Content Placeholder 2"/>
          <p:cNvSpPr>
            <a:spLocks noGrp="1"/>
          </p:cNvSpPr>
          <p:nvPr>
            <p:ph idx="1"/>
          </p:nvPr>
        </p:nvSpPr>
        <p:spPr/>
        <p:txBody>
          <a:bodyPr>
            <a:normAutofit/>
          </a:bodyPr>
          <a:lstStyle/>
          <a:p>
            <a:pPr marL="0" indent="0" algn="just">
              <a:lnSpc>
                <a:spcPct val="100000"/>
              </a:lnSpc>
              <a:buNone/>
            </a:pPr>
            <a:r>
              <a:rPr lang="en-US" sz="2200" b="1" dirty="0" smtClean="0">
                <a:latin typeface="+mj-lt"/>
              </a:rPr>
              <a:t>1. Carcinoma </a:t>
            </a:r>
            <a:r>
              <a:rPr lang="en-US" sz="2200" b="1" dirty="0">
                <a:latin typeface="+mj-lt"/>
              </a:rPr>
              <a:t>in </a:t>
            </a:r>
            <a:r>
              <a:rPr lang="en-US" sz="2200" b="1" dirty="0" smtClean="0">
                <a:latin typeface="+mj-lt"/>
              </a:rPr>
              <a:t>situ:</a:t>
            </a:r>
            <a:endParaRPr lang="en-US" sz="2200" b="1" dirty="0">
              <a:latin typeface="+mj-lt"/>
            </a:endParaRPr>
          </a:p>
          <a:p>
            <a:pPr marL="0" indent="0" algn="just">
              <a:lnSpc>
                <a:spcPct val="100000"/>
              </a:lnSpc>
              <a:buNone/>
            </a:pPr>
            <a:r>
              <a:rPr lang="en-US" sz="2200" dirty="0" smtClean="0">
                <a:latin typeface="+mj-lt"/>
              </a:rPr>
              <a:t>polypectomy </a:t>
            </a:r>
            <a:r>
              <a:rPr lang="en-US" sz="2200" dirty="0">
                <a:latin typeface="+mj-lt"/>
              </a:rPr>
              <a:t>or R</a:t>
            </a:r>
            <a:r>
              <a:rPr lang="en-US" sz="2200" dirty="0" smtClean="0">
                <a:latin typeface="+mj-lt"/>
              </a:rPr>
              <a:t>esection </a:t>
            </a:r>
            <a:r>
              <a:rPr lang="en-US" sz="2200" dirty="0">
                <a:latin typeface="+mj-lt"/>
              </a:rPr>
              <a:t>of a segment of the </a:t>
            </a:r>
            <a:r>
              <a:rPr lang="en-US" sz="2200" dirty="0" smtClean="0">
                <a:latin typeface="+mj-lt"/>
              </a:rPr>
              <a:t>colon.</a:t>
            </a:r>
            <a:endParaRPr lang="en-US" sz="2200" dirty="0">
              <a:latin typeface="+mj-lt"/>
            </a:endParaRPr>
          </a:p>
          <a:p>
            <a:pPr marL="0" indent="0" algn="just">
              <a:lnSpc>
                <a:spcPct val="100000"/>
              </a:lnSpc>
              <a:buNone/>
            </a:pPr>
            <a:r>
              <a:rPr lang="en-US" sz="2200" b="1" dirty="0" smtClean="0">
                <a:latin typeface="+mj-lt"/>
              </a:rPr>
              <a:t>2. Localized stage:</a:t>
            </a:r>
            <a:endParaRPr lang="en-US" sz="2200" b="1" dirty="0">
              <a:latin typeface="+mj-lt"/>
            </a:endParaRPr>
          </a:p>
          <a:p>
            <a:pPr marL="0" indent="0" algn="just">
              <a:lnSpc>
                <a:spcPct val="100000"/>
              </a:lnSpc>
              <a:buNone/>
            </a:pPr>
            <a:r>
              <a:rPr lang="en-US" sz="2200" dirty="0" smtClean="0">
                <a:latin typeface="+mj-lt"/>
              </a:rPr>
              <a:t>Surgical </a:t>
            </a:r>
            <a:r>
              <a:rPr lang="en-US" sz="2200" dirty="0">
                <a:latin typeface="+mj-lt"/>
              </a:rPr>
              <a:t>resection to remove the cancer, together with a length of normal colon on either side of the tumor and nearby lymph nodes, is the standard treatment</a:t>
            </a:r>
            <a:r>
              <a:rPr lang="en-US" sz="2200" dirty="0" smtClean="0">
                <a:latin typeface="+mj-lt"/>
              </a:rPr>
              <a:t>.</a:t>
            </a:r>
          </a:p>
          <a:p>
            <a:pPr marL="0" indent="0" algn="just">
              <a:lnSpc>
                <a:spcPct val="100000"/>
              </a:lnSpc>
              <a:buNone/>
            </a:pPr>
            <a:r>
              <a:rPr lang="en-US" sz="2200" b="1" dirty="0" smtClean="0">
                <a:latin typeface="+mj-lt"/>
              </a:rPr>
              <a:t>3. </a:t>
            </a:r>
            <a:r>
              <a:rPr lang="en-US" sz="2200" b="1" dirty="0">
                <a:latin typeface="+mj-lt"/>
              </a:rPr>
              <a:t>Regional </a:t>
            </a:r>
            <a:r>
              <a:rPr lang="en-US" sz="2200" b="1" dirty="0" smtClean="0">
                <a:latin typeface="+mj-lt"/>
              </a:rPr>
              <a:t>&amp; </a:t>
            </a:r>
            <a:r>
              <a:rPr lang="en-US" sz="2200" b="1" dirty="0">
                <a:latin typeface="+mj-lt"/>
              </a:rPr>
              <a:t>Distant </a:t>
            </a:r>
            <a:r>
              <a:rPr lang="en-US" sz="2200" b="1" dirty="0" smtClean="0">
                <a:latin typeface="+mj-lt"/>
              </a:rPr>
              <a:t>stage:</a:t>
            </a:r>
          </a:p>
          <a:p>
            <a:pPr marL="0" indent="0" algn="just">
              <a:lnSpc>
                <a:spcPct val="100000"/>
              </a:lnSpc>
              <a:buNone/>
            </a:pPr>
            <a:r>
              <a:rPr lang="en-US" sz="2200" dirty="0" smtClean="0">
                <a:latin typeface="+mj-lt"/>
              </a:rPr>
              <a:t>Surgical resection </a:t>
            </a:r>
            <a:r>
              <a:rPr lang="en-US" sz="2200" dirty="0">
                <a:latin typeface="+mj-lt"/>
              </a:rPr>
              <a:t>followed by </a:t>
            </a:r>
            <a:r>
              <a:rPr lang="en-US" sz="2200" dirty="0" smtClean="0">
                <a:latin typeface="+mj-lt"/>
              </a:rPr>
              <a:t>chemotherapy depending on the stage.</a:t>
            </a:r>
            <a:endParaRPr lang="en-US" sz="2200" dirty="0">
              <a:latin typeface="+mj-lt"/>
            </a:endParaRPr>
          </a:p>
          <a:p>
            <a:pPr algn="just">
              <a:lnSpc>
                <a:spcPct val="100000"/>
              </a:lnSpc>
            </a:pPr>
            <a:r>
              <a:rPr lang="en-US" sz="2200" dirty="0">
                <a:latin typeface="+mj-lt"/>
              </a:rPr>
              <a:t>Chemotherapy and targeted therapies may be given alone or in combination to relieve symptoms and prolong survival. </a:t>
            </a:r>
            <a:r>
              <a:rPr lang="en-US" sz="2200" dirty="0" smtClean="0">
                <a:latin typeface="+mj-lt"/>
              </a:rPr>
              <a:t> </a:t>
            </a:r>
            <a:endParaRPr lang="en-US" sz="2200" dirty="0">
              <a:latin typeface="+mj-lt"/>
            </a:endParaRPr>
          </a:p>
        </p:txBody>
      </p:sp>
    </p:spTree>
    <p:extLst>
      <p:ext uri="{BB962C8B-B14F-4D97-AF65-F5344CB8AC3E}">
        <p14:creationId xmlns:p14="http://schemas.microsoft.com/office/powerpoint/2010/main" val="380723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6" name="Text Box 4"/>
          <p:cNvSpPr txBox="1">
            <a:spLocks noChangeArrowheads="1"/>
          </p:cNvSpPr>
          <p:nvPr/>
        </p:nvSpPr>
        <p:spPr bwMode="auto">
          <a:xfrm>
            <a:off x="1828800" y="533400"/>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a:solidFill>
                  <a:schemeClr val="tx2"/>
                </a:solidFill>
              </a:rPr>
              <a:t>Left Hemicolectomy</a:t>
            </a:r>
          </a:p>
        </p:txBody>
      </p:sp>
      <p:grpSp>
        <p:nvGrpSpPr>
          <p:cNvPr id="2" name="Group 1"/>
          <p:cNvGrpSpPr/>
          <p:nvPr/>
        </p:nvGrpSpPr>
        <p:grpSpPr>
          <a:xfrm>
            <a:off x="2708562" y="1582020"/>
            <a:ext cx="6712527" cy="4900460"/>
            <a:chOff x="2708562" y="1582020"/>
            <a:chExt cx="6712527" cy="4900460"/>
          </a:xfrm>
        </p:grpSpPr>
        <p:pic>
          <p:nvPicPr>
            <p:cNvPr id="381965" name="Picture 13" descr="shared_2294_NH-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8562" y="1582020"/>
              <a:ext cx="6712527" cy="4900460"/>
            </a:xfrm>
            <a:prstGeom prst="rect">
              <a:avLst/>
            </a:prstGeom>
            <a:noFill/>
            <a:extLst>
              <a:ext uri="{909E8E84-426E-40DD-AFC4-6F175D3DCCD1}">
                <a14:hiddenFill xmlns:a14="http://schemas.microsoft.com/office/drawing/2010/main">
                  <a:solidFill>
                    <a:srgbClr val="FFFFFF"/>
                  </a:solidFill>
                </a14:hiddenFill>
              </a:ext>
            </a:extLst>
          </p:spPr>
        </p:pic>
        <p:sp>
          <p:nvSpPr>
            <p:cNvPr id="381969" name="Rectangle 17"/>
            <p:cNvSpPr>
              <a:spLocks noChangeArrowheads="1"/>
            </p:cNvSpPr>
            <p:nvPr/>
          </p:nvSpPr>
          <p:spPr bwMode="auto">
            <a:xfrm>
              <a:off x="3269674" y="5438486"/>
              <a:ext cx="228600" cy="3810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wrap="none" anchor="ctr"/>
            <a:lstStyle/>
            <a:p>
              <a:endParaRPr lang="en-US"/>
            </a:p>
          </p:txBody>
        </p:sp>
      </p:grpSp>
    </p:spTree>
    <p:extLst>
      <p:ext uri="{BB962C8B-B14F-4D97-AF65-F5344CB8AC3E}">
        <p14:creationId xmlns:p14="http://schemas.microsoft.com/office/powerpoint/2010/main" val="3267555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4" name="Text Box 4"/>
          <p:cNvSpPr txBox="1">
            <a:spLocks noChangeArrowheads="1"/>
          </p:cNvSpPr>
          <p:nvPr/>
        </p:nvSpPr>
        <p:spPr bwMode="auto">
          <a:xfrm>
            <a:off x="1828800" y="533400"/>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a:solidFill>
                  <a:schemeClr val="tx2"/>
                </a:solidFill>
              </a:rPr>
              <a:t>Right Hemicolectomy</a:t>
            </a:r>
          </a:p>
        </p:txBody>
      </p:sp>
      <p:grpSp>
        <p:nvGrpSpPr>
          <p:cNvPr id="2" name="Group 1"/>
          <p:cNvGrpSpPr/>
          <p:nvPr/>
        </p:nvGrpSpPr>
        <p:grpSpPr>
          <a:xfrm>
            <a:off x="2777836" y="1364674"/>
            <a:ext cx="6858000" cy="5025390"/>
            <a:chOff x="2777836" y="1364674"/>
            <a:chExt cx="6858000" cy="5025390"/>
          </a:xfrm>
        </p:grpSpPr>
        <p:pic>
          <p:nvPicPr>
            <p:cNvPr id="384008" name="Picture 8" descr="shared_2287_NH-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7836" y="1364674"/>
              <a:ext cx="6858000" cy="5025390"/>
            </a:xfrm>
            <a:prstGeom prst="rect">
              <a:avLst/>
            </a:prstGeom>
            <a:noFill/>
            <a:ln w="9525">
              <a:solidFill>
                <a:srgbClr val="990033"/>
              </a:solidFill>
              <a:miter lim="800000"/>
              <a:headEnd/>
              <a:tailEnd/>
            </a:ln>
            <a:extLst>
              <a:ext uri="{909E8E84-426E-40DD-AFC4-6F175D3DCCD1}">
                <a14:hiddenFill xmlns:a14="http://schemas.microsoft.com/office/drawing/2010/main">
                  <a:solidFill>
                    <a:srgbClr val="FFFFFF"/>
                  </a:solidFill>
                </a14:hiddenFill>
              </a:ext>
            </a:extLst>
          </p:spPr>
        </p:pic>
        <p:sp>
          <p:nvSpPr>
            <p:cNvPr id="384013" name="Rectangle 13"/>
            <p:cNvSpPr>
              <a:spLocks noChangeArrowheads="1"/>
            </p:cNvSpPr>
            <p:nvPr/>
          </p:nvSpPr>
          <p:spPr bwMode="auto">
            <a:xfrm>
              <a:off x="8440882" y="4447310"/>
              <a:ext cx="218209" cy="443344"/>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wrap="none" anchor="ctr"/>
            <a:lstStyle/>
            <a:p>
              <a:endParaRPr lang="en-US"/>
            </a:p>
          </p:txBody>
        </p:sp>
      </p:grpSp>
    </p:spTree>
    <p:extLst>
      <p:ext uri="{BB962C8B-B14F-4D97-AF65-F5344CB8AC3E}">
        <p14:creationId xmlns:p14="http://schemas.microsoft.com/office/powerpoint/2010/main" val="41512226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4" name="Text Box 4"/>
          <p:cNvSpPr txBox="1">
            <a:spLocks noChangeArrowheads="1"/>
          </p:cNvSpPr>
          <p:nvPr/>
        </p:nvSpPr>
        <p:spPr bwMode="auto">
          <a:xfrm>
            <a:off x="1828800" y="477981"/>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a:solidFill>
                  <a:schemeClr val="tx2"/>
                </a:solidFill>
              </a:rPr>
              <a:t>Abdominoperineal Resection</a:t>
            </a:r>
          </a:p>
        </p:txBody>
      </p:sp>
      <p:grpSp>
        <p:nvGrpSpPr>
          <p:cNvPr id="2" name="Group 1"/>
          <p:cNvGrpSpPr/>
          <p:nvPr/>
        </p:nvGrpSpPr>
        <p:grpSpPr>
          <a:xfrm>
            <a:off x="2318904" y="1331982"/>
            <a:ext cx="7554192" cy="5094669"/>
            <a:chOff x="2171699" y="1331982"/>
            <a:chExt cx="6847609" cy="5094669"/>
          </a:xfrm>
        </p:grpSpPr>
        <p:pic>
          <p:nvPicPr>
            <p:cNvPr id="394248" name="Picture 8" descr="shared_2304_NH-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699" y="1331982"/>
              <a:ext cx="6847609" cy="5094669"/>
            </a:xfrm>
            <a:prstGeom prst="rect">
              <a:avLst/>
            </a:prstGeom>
            <a:noFill/>
            <a:extLst>
              <a:ext uri="{909E8E84-426E-40DD-AFC4-6F175D3DCCD1}">
                <a14:hiddenFill xmlns:a14="http://schemas.microsoft.com/office/drawing/2010/main">
                  <a:solidFill>
                    <a:srgbClr val="FFFFFF"/>
                  </a:solidFill>
                </a14:hiddenFill>
              </a:ext>
            </a:extLst>
          </p:spPr>
        </p:pic>
        <p:sp>
          <p:nvSpPr>
            <p:cNvPr id="394249" name="Rectangle 9"/>
            <p:cNvSpPr>
              <a:spLocks noChangeArrowheads="1"/>
            </p:cNvSpPr>
            <p:nvPr/>
          </p:nvSpPr>
          <p:spPr bwMode="auto">
            <a:xfrm>
              <a:off x="8388927" y="1468580"/>
              <a:ext cx="381000" cy="609601"/>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wrap="none" anchor="ctr"/>
            <a:lstStyle/>
            <a:p>
              <a:endParaRPr lang="en-US"/>
            </a:p>
          </p:txBody>
        </p:sp>
      </p:grpSp>
    </p:spTree>
    <p:extLst>
      <p:ext uri="{BB962C8B-B14F-4D97-AF65-F5344CB8AC3E}">
        <p14:creationId xmlns:p14="http://schemas.microsoft.com/office/powerpoint/2010/main" val="18472869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4" y="111907"/>
            <a:ext cx="9982200" cy="1325563"/>
          </a:xfrm>
        </p:spPr>
        <p:txBody>
          <a:bodyPr/>
          <a:lstStyle/>
          <a:p>
            <a:r>
              <a:rPr lang="en-US" b="1" dirty="0" smtClean="0"/>
              <a:t>Colostomy</a:t>
            </a:r>
            <a:endParaRPr lang="en-US" dirty="0"/>
          </a:p>
        </p:txBody>
      </p:sp>
      <p:sp>
        <p:nvSpPr>
          <p:cNvPr id="3" name="Content Placeholder 2"/>
          <p:cNvSpPr>
            <a:spLocks noGrp="1"/>
          </p:cNvSpPr>
          <p:nvPr>
            <p:ph idx="1"/>
          </p:nvPr>
        </p:nvSpPr>
        <p:spPr>
          <a:xfrm>
            <a:off x="877742" y="1853332"/>
            <a:ext cx="10404550" cy="3563795"/>
          </a:xfrm>
        </p:spPr>
        <p:txBody>
          <a:bodyPr>
            <a:normAutofit/>
          </a:bodyPr>
          <a:lstStyle/>
          <a:p>
            <a:pPr algn="just"/>
            <a:r>
              <a:rPr lang="en-US" sz="2200" dirty="0" smtClean="0">
                <a:latin typeface="+mj-lt"/>
              </a:rPr>
              <a:t>When </a:t>
            </a:r>
            <a:r>
              <a:rPr lang="en-US" sz="2200" dirty="0">
                <a:latin typeface="+mj-lt"/>
              </a:rPr>
              <a:t>a section of the colon or rectum is removed during surgery, the healthy parts can usually be reconnected, allowing the patient to eliminate waste normally. When reconnection is not immediately possible, the surgeon connects the colon to an opening (stoma) that is made in the skin of the abdomen, allowing waste to leave the body. </a:t>
            </a:r>
            <a:endParaRPr lang="en-US" sz="2200" dirty="0" smtClean="0">
              <a:latin typeface="+mj-lt"/>
            </a:endParaRPr>
          </a:p>
          <a:p>
            <a:pPr algn="just"/>
            <a:r>
              <a:rPr lang="en-US" sz="2200" dirty="0" smtClean="0">
                <a:latin typeface="+mj-lt"/>
              </a:rPr>
              <a:t>The </a:t>
            </a:r>
            <a:r>
              <a:rPr lang="en-US" sz="2200" dirty="0">
                <a:latin typeface="+mj-lt"/>
              </a:rPr>
              <a:t>surgical procedure to create an opening in the body for the elimination of waste is called an ostomy. When the stoma is connected to the colon it is called a colostomy; when the stoma is connected to the small intestine it is called an ileostomy. </a:t>
            </a:r>
            <a:endParaRPr lang="en-US" sz="2200" dirty="0" smtClean="0">
              <a:latin typeface="+mj-lt"/>
            </a:endParaRPr>
          </a:p>
          <a:p>
            <a:pPr algn="just"/>
            <a:r>
              <a:rPr lang="en-US" sz="2200" dirty="0" smtClean="0">
                <a:latin typeface="+mj-lt"/>
              </a:rPr>
              <a:t>Most </a:t>
            </a:r>
            <a:r>
              <a:rPr lang="en-US" sz="2200" dirty="0">
                <a:latin typeface="+mj-lt"/>
              </a:rPr>
              <a:t>patients with CRC who require a colostomy need it only temporarily, until the colon or rectum heals from surgery. </a:t>
            </a:r>
            <a:endParaRPr lang="en-US" sz="2200" dirty="0" smtClean="0">
              <a:latin typeface="+mj-lt"/>
            </a:endParaRPr>
          </a:p>
          <a:p>
            <a:pPr algn="just"/>
            <a:r>
              <a:rPr lang="en-US" sz="2200" dirty="0" smtClean="0">
                <a:latin typeface="+mj-lt"/>
              </a:rPr>
              <a:t>A </a:t>
            </a:r>
            <a:r>
              <a:rPr lang="en-US" sz="2200" dirty="0">
                <a:latin typeface="+mj-lt"/>
              </a:rPr>
              <a:t>permanent colostomy is necessary more often for rectal than for colon cancer patients.</a:t>
            </a:r>
          </a:p>
        </p:txBody>
      </p:sp>
    </p:spTree>
    <p:extLst>
      <p:ext uri="{BB962C8B-B14F-4D97-AF65-F5344CB8AC3E}">
        <p14:creationId xmlns:p14="http://schemas.microsoft.com/office/powerpoint/2010/main" val="2846721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6000" b="1" smtClean="0">
                <a:solidFill>
                  <a:srgbClr val="C00000"/>
                </a:solidFill>
              </a:rPr>
              <a:t>THANK YOU</a:t>
            </a:r>
            <a:endParaRPr lang="en-US" sz="6000" b="1" dirty="0">
              <a:solidFill>
                <a:srgbClr val="C00000"/>
              </a:solidFill>
            </a:endParaRPr>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43788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82200" cy="1325563"/>
          </a:xfrm>
        </p:spPr>
        <p:txBody>
          <a:bodyPr/>
          <a:lstStyle/>
          <a:p>
            <a:r>
              <a:rPr lang="en-US" b="1" dirty="0"/>
              <a:t>What is a colorectal polyp?</a:t>
            </a:r>
            <a:endParaRPr lang="en-US" dirty="0"/>
          </a:p>
        </p:txBody>
      </p:sp>
      <p:sp>
        <p:nvSpPr>
          <p:cNvPr id="3" name="Content Placeholder 2"/>
          <p:cNvSpPr>
            <a:spLocks noGrp="1"/>
          </p:cNvSpPr>
          <p:nvPr>
            <p:ph idx="1"/>
          </p:nvPr>
        </p:nvSpPr>
        <p:spPr>
          <a:xfrm>
            <a:off x="1139484" y="1493116"/>
            <a:ext cx="9973994" cy="4351338"/>
          </a:xfrm>
        </p:spPr>
        <p:txBody>
          <a:bodyPr>
            <a:normAutofit/>
          </a:bodyPr>
          <a:lstStyle/>
          <a:p>
            <a:pPr algn="just">
              <a:lnSpc>
                <a:spcPct val="100000"/>
              </a:lnSpc>
            </a:pPr>
            <a:r>
              <a:rPr lang="en-US" sz="2200" dirty="0">
                <a:latin typeface="+mj-lt"/>
              </a:rPr>
              <a:t>CRC almost always begins as a polyp, which is a noncancerous growth that develops in the mucosal layer </a:t>
            </a:r>
            <a:r>
              <a:rPr lang="en-US" sz="2200" dirty="0" smtClean="0">
                <a:latin typeface="+mj-lt"/>
              </a:rPr>
              <a:t>of </a:t>
            </a:r>
            <a:r>
              <a:rPr lang="en-US" sz="2200" dirty="0">
                <a:latin typeface="+mj-lt"/>
              </a:rPr>
              <a:t>the colon or rectum. </a:t>
            </a:r>
            <a:endParaRPr lang="en-US" sz="2200" dirty="0" smtClean="0">
              <a:latin typeface="+mj-lt"/>
            </a:endParaRPr>
          </a:p>
          <a:p>
            <a:pPr algn="just">
              <a:lnSpc>
                <a:spcPct val="100000"/>
              </a:lnSpc>
            </a:pPr>
            <a:r>
              <a:rPr lang="en-US" sz="2200" dirty="0" smtClean="0">
                <a:latin typeface="+mj-lt"/>
              </a:rPr>
              <a:t>Polyps </a:t>
            </a:r>
            <a:r>
              <a:rPr lang="en-US" sz="2200" dirty="0">
                <a:latin typeface="+mj-lt"/>
              </a:rPr>
              <a:t>are common, detected in about </a:t>
            </a:r>
            <a:r>
              <a:rPr lang="en-US" sz="2200" dirty="0" smtClean="0">
                <a:latin typeface="+mj-lt"/>
              </a:rPr>
              <a:t>half </a:t>
            </a:r>
            <a:r>
              <a:rPr lang="en-US" sz="2200" dirty="0">
                <a:latin typeface="+mj-lt"/>
              </a:rPr>
              <a:t>of average-risk individuals 50 years of age or older undergoing colonoscopy, with higher prevalence in older age groups and among men compared to women</a:t>
            </a:r>
            <a:r>
              <a:rPr lang="en-US" sz="2200" dirty="0" smtClean="0">
                <a:latin typeface="+mj-lt"/>
              </a:rPr>
              <a:t>. </a:t>
            </a:r>
            <a:r>
              <a:rPr lang="en-US" sz="2200" dirty="0">
                <a:latin typeface="+mj-lt"/>
              </a:rPr>
              <a:t>However, fewer than 10% of polyps are estimated to progress to invasive </a:t>
            </a:r>
            <a:r>
              <a:rPr lang="en-US" sz="2200" dirty="0" smtClean="0">
                <a:latin typeface="+mj-lt"/>
              </a:rPr>
              <a:t>cancer. </a:t>
            </a:r>
            <a:endParaRPr lang="en-US" sz="2200" dirty="0">
              <a:latin typeface="+mj-lt"/>
            </a:endParaRPr>
          </a:p>
          <a:p>
            <a:pPr algn="just">
              <a:lnSpc>
                <a:spcPct val="100000"/>
              </a:lnSpc>
            </a:pPr>
            <a:r>
              <a:rPr lang="en-US" sz="2200" dirty="0">
                <a:latin typeface="+mj-lt"/>
              </a:rPr>
              <a:t>Polyps are classified based on their growth pattern as </a:t>
            </a:r>
            <a:r>
              <a:rPr lang="en-US" sz="2200" b="1" dirty="0">
                <a:latin typeface="+mj-lt"/>
              </a:rPr>
              <a:t>A</a:t>
            </a:r>
            <a:r>
              <a:rPr lang="en-US" sz="2200" b="1" dirty="0" smtClean="0">
                <a:latin typeface="+mj-lt"/>
              </a:rPr>
              <a:t>denomatous</a:t>
            </a:r>
            <a:r>
              <a:rPr lang="en-US" sz="2200" dirty="0" smtClean="0">
                <a:latin typeface="+mj-lt"/>
              </a:rPr>
              <a:t>, </a:t>
            </a:r>
            <a:r>
              <a:rPr lang="en-US" sz="2200" dirty="0">
                <a:latin typeface="+mj-lt"/>
              </a:rPr>
              <a:t>or </a:t>
            </a:r>
            <a:r>
              <a:rPr lang="en-US" sz="2200" b="1" dirty="0">
                <a:latin typeface="+mj-lt"/>
              </a:rPr>
              <a:t>S</a:t>
            </a:r>
            <a:r>
              <a:rPr lang="en-US" sz="2200" b="1" dirty="0" smtClean="0">
                <a:latin typeface="+mj-lt"/>
              </a:rPr>
              <a:t>errated</a:t>
            </a:r>
            <a:r>
              <a:rPr lang="en-US" sz="2200" dirty="0" smtClean="0">
                <a:latin typeface="+mj-lt"/>
              </a:rPr>
              <a:t>.</a:t>
            </a:r>
          </a:p>
          <a:p>
            <a:pPr algn="just">
              <a:lnSpc>
                <a:spcPct val="100000"/>
              </a:lnSpc>
            </a:pPr>
            <a:r>
              <a:rPr lang="en-US" sz="2200" dirty="0" smtClean="0">
                <a:latin typeface="+mj-lt"/>
              </a:rPr>
              <a:t>Serrated </a:t>
            </a:r>
            <a:r>
              <a:rPr lang="en-US" sz="2200" dirty="0">
                <a:latin typeface="+mj-lt"/>
              </a:rPr>
              <a:t>polyps are further subdivided </a:t>
            </a:r>
            <a:r>
              <a:rPr lang="en-US" sz="2200" dirty="0" smtClean="0">
                <a:latin typeface="+mj-lt"/>
              </a:rPr>
              <a:t>into </a:t>
            </a:r>
            <a:r>
              <a:rPr lang="en-US" sz="2200" b="1" dirty="0">
                <a:latin typeface="+mj-lt"/>
              </a:rPr>
              <a:t>sessile serrated polyps </a:t>
            </a:r>
            <a:r>
              <a:rPr lang="en-US" sz="2200" dirty="0">
                <a:latin typeface="+mj-lt"/>
              </a:rPr>
              <a:t>(SSPs), </a:t>
            </a:r>
            <a:r>
              <a:rPr lang="en-US" sz="2200" b="1" dirty="0">
                <a:latin typeface="+mj-lt"/>
              </a:rPr>
              <a:t>traditional serrated adenomas</a:t>
            </a:r>
            <a:r>
              <a:rPr lang="en-US" sz="2200" dirty="0">
                <a:latin typeface="+mj-lt"/>
              </a:rPr>
              <a:t> (TSAs), and </a:t>
            </a:r>
            <a:r>
              <a:rPr lang="en-US" sz="2200" b="1" dirty="0">
                <a:latin typeface="+mj-lt"/>
              </a:rPr>
              <a:t>hyperplastic polyps </a:t>
            </a:r>
            <a:r>
              <a:rPr lang="en-US" sz="2200" dirty="0">
                <a:latin typeface="+mj-lt"/>
              </a:rPr>
              <a:t>(HPs). </a:t>
            </a:r>
            <a:endParaRPr lang="en-US" sz="2200" dirty="0" smtClean="0">
              <a:latin typeface="+mj-lt"/>
            </a:endParaRPr>
          </a:p>
          <a:p>
            <a:pPr algn="just">
              <a:lnSpc>
                <a:spcPct val="100000"/>
              </a:lnSpc>
            </a:pPr>
            <a:r>
              <a:rPr lang="en-US" sz="2200" dirty="0" smtClean="0">
                <a:latin typeface="+mj-lt"/>
              </a:rPr>
              <a:t>SSPs </a:t>
            </a:r>
            <a:r>
              <a:rPr lang="en-US" sz="2200" dirty="0">
                <a:latin typeface="+mj-lt"/>
              </a:rPr>
              <a:t>are the most difficult to detect during colonoscopy because they are usually flat, covered with a mucous cap, and colored like the surrounding tissue</a:t>
            </a:r>
            <a:r>
              <a:rPr lang="en-US" sz="2200" dirty="0" smtClean="0">
                <a:latin typeface="+mj-lt"/>
              </a:rPr>
              <a:t>.</a:t>
            </a:r>
            <a:endParaRPr lang="en-US" sz="2200" dirty="0">
              <a:latin typeface="+mj-lt"/>
            </a:endParaRPr>
          </a:p>
        </p:txBody>
      </p:sp>
    </p:spTree>
    <p:extLst>
      <p:ext uri="{BB962C8B-B14F-4D97-AF65-F5344CB8AC3E}">
        <p14:creationId xmlns:p14="http://schemas.microsoft.com/office/powerpoint/2010/main" val="1318301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20" name="Text Box 4"/>
          <p:cNvSpPr txBox="1">
            <a:spLocks noChangeArrowheads="1"/>
          </p:cNvSpPr>
          <p:nvPr/>
        </p:nvSpPr>
        <p:spPr bwMode="auto">
          <a:xfrm>
            <a:off x="4327525" y="1789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418823" name="Text Box 7"/>
          <p:cNvSpPr txBox="1">
            <a:spLocks noChangeArrowheads="1"/>
          </p:cNvSpPr>
          <p:nvPr/>
        </p:nvSpPr>
        <p:spPr bwMode="auto">
          <a:xfrm>
            <a:off x="3962400" y="730250"/>
            <a:ext cx="502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3600">
                <a:solidFill>
                  <a:schemeClr val="tx2"/>
                </a:solidFill>
              </a:rPr>
              <a:t>Hyperplastic Polyps</a:t>
            </a:r>
          </a:p>
        </p:txBody>
      </p:sp>
      <p:sp>
        <p:nvSpPr>
          <p:cNvPr id="418825" name="Text Box 9"/>
          <p:cNvSpPr txBox="1">
            <a:spLocks noChangeArrowheads="1"/>
          </p:cNvSpPr>
          <p:nvPr/>
        </p:nvSpPr>
        <p:spPr bwMode="auto">
          <a:xfrm>
            <a:off x="1676400" y="4904505"/>
            <a:ext cx="4410076"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dirty="0"/>
              <a:t>The epithelial cells at the base of the crypt (regenerative zone) have mildly enlarged, but uniform nuclei and brisk mitotic rate, feature which is normally present in reactive colonic mucosa </a:t>
            </a:r>
          </a:p>
        </p:txBody>
      </p:sp>
      <p:sp>
        <p:nvSpPr>
          <p:cNvPr id="418826" name="Text Box 10"/>
          <p:cNvSpPr txBox="1">
            <a:spLocks noChangeArrowheads="1"/>
          </p:cNvSpPr>
          <p:nvPr/>
        </p:nvSpPr>
        <p:spPr bwMode="auto">
          <a:xfrm>
            <a:off x="7010400" y="5073650"/>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Endoscopic image of hyperplastic polyps</a:t>
            </a:r>
          </a:p>
        </p:txBody>
      </p:sp>
      <p:pic>
        <p:nvPicPr>
          <p:cNvPr id="418831" name="Picture 15" desc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30488"/>
            <a:ext cx="4419600" cy="3255962"/>
          </a:xfrm>
          <a:prstGeom prst="rect">
            <a:avLst/>
          </a:prstGeom>
          <a:noFill/>
          <a:extLst>
            <a:ext uri="{909E8E84-426E-40DD-AFC4-6F175D3DCCD1}">
              <a14:hiddenFill xmlns:a14="http://schemas.microsoft.com/office/drawing/2010/main">
                <a:solidFill>
                  <a:srgbClr val="FFFFFF"/>
                </a:solidFill>
              </a14:hiddenFill>
            </a:ext>
          </a:extLst>
        </p:spPr>
      </p:pic>
      <p:pic>
        <p:nvPicPr>
          <p:cNvPr id="418832" name="Picture 16" descr="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6476" y="1530489"/>
            <a:ext cx="4276725" cy="3265487"/>
          </a:xfrm>
          <a:prstGeom prst="rect">
            <a:avLst/>
          </a:prstGeom>
          <a:noFill/>
          <a:extLst>
            <a:ext uri="{909E8E84-426E-40DD-AFC4-6F175D3DCCD1}">
              <a14:hiddenFill xmlns:a14="http://schemas.microsoft.com/office/drawing/2010/main">
                <a:solidFill>
                  <a:srgbClr val="FFFFFF"/>
                </a:solidFill>
              </a14:hiddenFill>
            </a:ext>
          </a:extLst>
        </p:spPr>
      </p:pic>
      <p:sp>
        <p:nvSpPr>
          <p:cNvPr id="418833" name="Rectangle 17"/>
          <p:cNvSpPr>
            <a:spLocks noChangeArrowheads="1"/>
          </p:cNvSpPr>
          <p:nvPr/>
        </p:nvSpPr>
        <p:spPr bwMode="auto">
          <a:xfrm>
            <a:off x="1676400" y="1676401"/>
            <a:ext cx="136768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US" altLang="en-US" sz="1000"/>
              <a:t>www.GI-Pathology.net</a:t>
            </a:r>
          </a:p>
        </p:txBody>
      </p:sp>
      <p:sp>
        <p:nvSpPr>
          <p:cNvPr id="418834" name="Rectangle 18"/>
          <p:cNvSpPr>
            <a:spLocks noChangeArrowheads="1"/>
          </p:cNvSpPr>
          <p:nvPr/>
        </p:nvSpPr>
        <p:spPr bwMode="auto">
          <a:xfrm>
            <a:off x="6026150" y="1676401"/>
            <a:ext cx="136768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US" altLang="en-US" sz="1000"/>
              <a:t>www.GI-Pathology.net</a:t>
            </a:r>
          </a:p>
        </p:txBody>
      </p:sp>
    </p:spTree>
    <p:extLst>
      <p:ext uri="{BB962C8B-B14F-4D97-AF65-F5344CB8AC3E}">
        <p14:creationId xmlns:p14="http://schemas.microsoft.com/office/powerpoint/2010/main" val="3330996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8" name="Text Box 4"/>
          <p:cNvSpPr txBox="1">
            <a:spLocks noChangeArrowheads="1"/>
          </p:cNvSpPr>
          <p:nvPr/>
        </p:nvSpPr>
        <p:spPr bwMode="auto">
          <a:xfrm>
            <a:off x="4327525" y="1789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420869" name="Text Box 5"/>
          <p:cNvSpPr txBox="1">
            <a:spLocks noChangeArrowheads="1"/>
          </p:cNvSpPr>
          <p:nvPr/>
        </p:nvSpPr>
        <p:spPr bwMode="auto">
          <a:xfrm>
            <a:off x="3886200" y="533400"/>
            <a:ext cx="502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3600">
                <a:solidFill>
                  <a:schemeClr val="tx2"/>
                </a:solidFill>
              </a:rPr>
              <a:t>Tubular Adenoma</a:t>
            </a:r>
          </a:p>
        </p:txBody>
      </p:sp>
      <p:sp>
        <p:nvSpPr>
          <p:cNvPr id="420871" name="Text Box 7"/>
          <p:cNvSpPr txBox="1">
            <a:spLocks noChangeArrowheads="1"/>
          </p:cNvSpPr>
          <p:nvPr/>
        </p:nvSpPr>
        <p:spPr bwMode="auto">
          <a:xfrm>
            <a:off x="1981200" y="5057776"/>
            <a:ext cx="4419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 The adenomatous polyp has a smooth outline and is composed of numerous architecturally simple crypts with mild irregularity in size and shape </a:t>
            </a:r>
          </a:p>
        </p:txBody>
      </p:sp>
      <p:sp>
        <p:nvSpPr>
          <p:cNvPr id="420873" name="Text Box 9"/>
          <p:cNvSpPr txBox="1">
            <a:spLocks noChangeArrowheads="1"/>
          </p:cNvSpPr>
          <p:nvPr/>
        </p:nvSpPr>
        <p:spPr bwMode="auto">
          <a:xfrm>
            <a:off x="7086600" y="5149850"/>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Endoscopic image of a tubular adenoma </a:t>
            </a:r>
          </a:p>
        </p:txBody>
      </p:sp>
      <p:pic>
        <p:nvPicPr>
          <p:cNvPr id="420878" name="Picture 1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95401"/>
            <a:ext cx="4419600" cy="3660775"/>
          </a:xfrm>
          <a:prstGeom prst="rect">
            <a:avLst/>
          </a:prstGeom>
          <a:noFill/>
          <a:extLst>
            <a:ext uri="{909E8E84-426E-40DD-AFC4-6F175D3DCCD1}">
              <a14:hiddenFill xmlns:a14="http://schemas.microsoft.com/office/drawing/2010/main">
                <a:solidFill>
                  <a:srgbClr val="FFFFFF"/>
                </a:solidFill>
              </a14:hiddenFill>
            </a:ext>
          </a:extLst>
        </p:spPr>
      </p:pic>
      <p:pic>
        <p:nvPicPr>
          <p:cNvPr id="420879" name="Picture 15" descr="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6" y="1295401"/>
            <a:ext cx="3838575" cy="3692525"/>
          </a:xfrm>
          <a:prstGeom prst="rect">
            <a:avLst/>
          </a:prstGeom>
          <a:noFill/>
          <a:extLst>
            <a:ext uri="{909E8E84-426E-40DD-AFC4-6F175D3DCCD1}">
              <a14:hiddenFill xmlns:a14="http://schemas.microsoft.com/office/drawing/2010/main">
                <a:solidFill>
                  <a:srgbClr val="FFFFFF"/>
                </a:solidFill>
              </a14:hiddenFill>
            </a:ext>
          </a:extLst>
        </p:spPr>
      </p:pic>
      <p:sp>
        <p:nvSpPr>
          <p:cNvPr id="420880" name="Rectangle 16"/>
          <p:cNvSpPr>
            <a:spLocks noChangeArrowheads="1"/>
          </p:cNvSpPr>
          <p:nvPr/>
        </p:nvSpPr>
        <p:spPr bwMode="auto">
          <a:xfrm>
            <a:off x="1905000" y="1066801"/>
            <a:ext cx="136768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US" altLang="en-US" sz="1000"/>
              <a:t>www.GI-Pathology.net</a:t>
            </a:r>
          </a:p>
        </p:txBody>
      </p:sp>
      <p:sp>
        <p:nvSpPr>
          <p:cNvPr id="420881" name="Rectangle 17"/>
          <p:cNvSpPr>
            <a:spLocks noChangeArrowheads="1"/>
          </p:cNvSpPr>
          <p:nvPr/>
        </p:nvSpPr>
        <p:spPr bwMode="auto">
          <a:xfrm>
            <a:off x="8191501" y="1066801"/>
            <a:ext cx="201048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US" altLang="en-US" sz="1000"/>
              <a:t>www.endoatlas.com/atlas_co.html</a:t>
            </a:r>
          </a:p>
        </p:txBody>
      </p:sp>
    </p:spTree>
    <p:extLst>
      <p:ext uri="{BB962C8B-B14F-4D97-AF65-F5344CB8AC3E}">
        <p14:creationId xmlns:p14="http://schemas.microsoft.com/office/powerpoint/2010/main" val="2489102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6" name="Text Box 4"/>
          <p:cNvSpPr txBox="1">
            <a:spLocks noChangeArrowheads="1"/>
          </p:cNvSpPr>
          <p:nvPr/>
        </p:nvSpPr>
        <p:spPr bwMode="auto">
          <a:xfrm>
            <a:off x="4327525" y="1789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422917" name="Text Box 5"/>
          <p:cNvSpPr txBox="1">
            <a:spLocks noChangeArrowheads="1"/>
          </p:cNvSpPr>
          <p:nvPr/>
        </p:nvSpPr>
        <p:spPr bwMode="auto">
          <a:xfrm>
            <a:off x="3581400" y="533400"/>
            <a:ext cx="502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chemeClr val="tx2"/>
                </a:solidFill>
              </a:rPr>
              <a:t>Villous Adenoma</a:t>
            </a:r>
          </a:p>
        </p:txBody>
      </p:sp>
      <p:sp>
        <p:nvSpPr>
          <p:cNvPr id="422919" name="Text Box 7"/>
          <p:cNvSpPr txBox="1">
            <a:spLocks noChangeArrowheads="1"/>
          </p:cNvSpPr>
          <p:nvPr/>
        </p:nvSpPr>
        <p:spPr bwMode="auto">
          <a:xfrm>
            <a:off x="2438400" y="5105400"/>
            <a:ext cx="4191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Villous adenoma with glands that extend straight down from the surface to the base as fingerlike projections</a:t>
            </a:r>
          </a:p>
        </p:txBody>
      </p:sp>
      <p:sp>
        <p:nvSpPr>
          <p:cNvPr id="422921" name="Text Box 9"/>
          <p:cNvSpPr txBox="1">
            <a:spLocks noChangeArrowheads="1"/>
          </p:cNvSpPr>
          <p:nvPr/>
        </p:nvSpPr>
        <p:spPr bwMode="auto">
          <a:xfrm>
            <a:off x="7086600" y="5149850"/>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Endoscopic image of a villous adenoma</a:t>
            </a:r>
          </a:p>
        </p:txBody>
      </p:sp>
      <p:pic>
        <p:nvPicPr>
          <p:cNvPr id="422926" name="Picture 14" descr="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371600"/>
            <a:ext cx="4343400" cy="3398838"/>
          </a:xfrm>
          <a:prstGeom prst="rect">
            <a:avLst/>
          </a:prstGeom>
          <a:noFill/>
          <a:extLst>
            <a:ext uri="{909E8E84-426E-40DD-AFC4-6F175D3DCCD1}">
              <a14:hiddenFill xmlns:a14="http://schemas.microsoft.com/office/drawing/2010/main">
                <a:solidFill>
                  <a:srgbClr val="FFFFFF"/>
                </a:solidFill>
              </a14:hiddenFill>
            </a:ext>
          </a:extLst>
        </p:spPr>
      </p:pic>
      <p:pic>
        <p:nvPicPr>
          <p:cNvPr id="422927" name="Picture 15" descr="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371601"/>
            <a:ext cx="3657600" cy="3452813"/>
          </a:xfrm>
          <a:prstGeom prst="rect">
            <a:avLst/>
          </a:prstGeom>
          <a:noFill/>
          <a:extLst>
            <a:ext uri="{909E8E84-426E-40DD-AFC4-6F175D3DCCD1}">
              <a14:hiddenFill xmlns:a14="http://schemas.microsoft.com/office/drawing/2010/main">
                <a:solidFill>
                  <a:srgbClr val="FFFFFF"/>
                </a:solidFill>
              </a14:hiddenFill>
            </a:ext>
          </a:extLst>
        </p:spPr>
      </p:pic>
      <p:sp>
        <p:nvSpPr>
          <p:cNvPr id="422928" name="Rectangle 16"/>
          <p:cNvSpPr>
            <a:spLocks noChangeArrowheads="1"/>
          </p:cNvSpPr>
          <p:nvPr/>
        </p:nvSpPr>
        <p:spPr bwMode="auto">
          <a:xfrm>
            <a:off x="8001001" y="1143001"/>
            <a:ext cx="201048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US" altLang="en-US" sz="1000"/>
              <a:t>www.endoatlas.com/atlas_co.html</a:t>
            </a:r>
          </a:p>
        </p:txBody>
      </p:sp>
      <p:sp>
        <p:nvSpPr>
          <p:cNvPr id="422929" name="Rectangle 17"/>
          <p:cNvSpPr>
            <a:spLocks noChangeArrowheads="1"/>
          </p:cNvSpPr>
          <p:nvPr/>
        </p:nvSpPr>
        <p:spPr bwMode="auto">
          <a:xfrm>
            <a:off x="1905000" y="1127126"/>
            <a:ext cx="136768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US" altLang="en-US" sz="1000"/>
              <a:t>www.GI-Pathology.net</a:t>
            </a:r>
          </a:p>
        </p:txBody>
      </p:sp>
    </p:spTree>
    <p:extLst>
      <p:ext uri="{BB962C8B-B14F-4D97-AF65-F5344CB8AC3E}">
        <p14:creationId xmlns:p14="http://schemas.microsoft.com/office/powerpoint/2010/main" val="1863505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4" name="Text Box 4"/>
          <p:cNvSpPr txBox="1">
            <a:spLocks noChangeArrowheads="1"/>
          </p:cNvSpPr>
          <p:nvPr/>
        </p:nvSpPr>
        <p:spPr bwMode="auto">
          <a:xfrm>
            <a:off x="4327525" y="1789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424965" name="Text Box 5"/>
          <p:cNvSpPr txBox="1">
            <a:spLocks noChangeArrowheads="1"/>
          </p:cNvSpPr>
          <p:nvPr/>
        </p:nvSpPr>
        <p:spPr bwMode="auto">
          <a:xfrm>
            <a:off x="3581400" y="533400"/>
            <a:ext cx="502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3600">
                <a:solidFill>
                  <a:schemeClr val="tx2"/>
                </a:solidFill>
              </a:rPr>
              <a:t>Tubulovillous Adenoma</a:t>
            </a:r>
          </a:p>
        </p:txBody>
      </p:sp>
      <p:sp>
        <p:nvSpPr>
          <p:cNvPr id="424967" name="Text Box 7"/>
          <p:cNvSpPr txBox="1">
            <a:spLocks noChangeArrowheads="1"/>
          </p:cNvSpPr>
          <p:nvPr/>
        </p:nvSpPr>
        <p:spPr bwMode="auto">
          <a:xfrm>
            <a:off x="2057400" y="5226050"/>
            <a:ext cx="472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Tubulovillous adenoma with 80% tubular histology and 20% villous histology</a:t>
            </a:r>
          </a:p>
        </p:txBody>
      </p:sp>
      <p:sp>
        <p:nvSpPr>
          <p:cNvPr id="424970" name="Text Box 10"/>
          <p:cNvSpPr txBox="1">
            <a:spLocks noChangeArrowheads="1"/>
          </p:cNvSpPr>
          <p:nvPr/>
        </p:nvSpPr>
        <p:spPr bwMode="auto">
          <a:xfrm>
            <a:off x="7239000" y="5181600"/>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Endoscopic image of a tubulovillous adenoma </a:t>
            </a:r>
          </a:p>
        </p:txBody>
      </p:sp>
      <p:pic>
        <p:nvPicPr>
          <p:cNvPr id="424974" name="Picture 14" descr="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1600200"/>
            <a:ext cx="4562475" cy="3467100"/>
          </a:xfrm>
          <a:prstGeom prst="rect">
            <a:avLst/>
          </a:prstGeom>
          <a:noFill/>
          <a:extLst>
            <a:ext uri="{909E8E84-426E-40DD-AFC4-6F175D3DCCD1}">
              <a14:hiddenFill xmlns:a14="http://schemas.microsoft.com/office/drawing/2010/main">
                <a:solidFill>
                  <a:srgbClr val="FFFFFF"/>
                </a:solidFill>
              </a14:hiddenFill>
            </a:ext>
          </a:extLst>
        </p:spPr>
      </p:pic>
      <p:pic>
        <p:nvPicPr>
          <p:cNvPr id="424975" name="Picture 15" descr="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600201"/>
            <a:ext cx="3771900" cy="3478213"/>
          </a:xfrm>
          <a:prstGeom prst="rect">
            <a:avLst/>
          </a:prstGeom>
          <a:noFill/>
          <a:extLst>
            <a:ext uri="{909E8E84-426E-40DD-AFC4-6F175D3DCCD1}">
              <a14:hiddenFill xmlns:a14="http://schemas.microsoft.com/office/drawing/2010/main">
                <a:solidFill>
                  <a:srgbClr val="FFFFFF"/>
                </a:solidFill>
              </a14:hiddenFill>
            </a:ext>
          </a:extLst>
        </p:spPr>
      </p:pic>
      <p:sp>
        <p:nvSpPr>
          <p:cNvPr id="424976" name="Rectangle 16"/>
          <p:cNvSpPr>
            <a:spLocks noChangeArrowheads="1"/>
          </p:cNvSpPr>
          <p:nvPr/>
        </p:nvSpPr>
        <p:spPr bwMode="auto">
          <a:xfrm>
            <a:off x="8191501" y="1355726"/>
            <a:ext cx="201048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US" altLang="en-US" sz="1000"/>
              <a:t>www.endoatlas.com/atlas_co.html</a:t>
            </a:r>
          </a:p>
        </p:txBody>
      </p:sp>
      <p:sp>
        <p:nvSpPr>
          <p:cNvPr id="424977" name="Rectangle 17"/>
          <p:cNvSpPr>
            <a:spLocks noChangeArrowheads="1"/>
          </p:cNvSpPr>
          <p:nvPr/>
        </p:nvSpPr>
        <p:spPr bwMode="auto">
          <a:xfrm>
            <a:off x="1828800" y="1355726"/>
            <a:ext cx="136768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US" altLang="en-US" sz="1000"/>
              <a:t>www.GI-Pathology.net</a:t>
            </a:r>
          </a:p>
        </p:txBody>
      </p:sp>
    </p:spTree>
    <p:extLst>
      <p:ext uri="{BB962C8B-B14F-4D97-AF65-F5344CB8AC3E}">
        <p14:creationId xmlns:p14="http://schemas.microsoft.com/office/powerpoint/2010/main" val="3440219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82200" cy="1325563"/>
          </a:xfrm>
        </p:spPr>
        <p:txBody>
          <a:bodyPr/>
          <a:lstStyle/>
          <a:p>
            <a:r>
              <a:rPr lang="en-US" b="1" dirty="0"/>
              <a:t>What are the stages of colorectal cancer?</a:t>
            </a:r>
            <a:endParaRPr lang="en-US" dirty="0"/>
          </a:p>
        </p:txBody>
      </p:sp>
      <p:sp>
        <p:nvSpPr>
          <p:cNvPr id="3" name="Content Placeholder 2"/>
          <p:cNvSpPr>
            <a:spLocks noGrp="1"/>
          </p:cNvSpPr>
          <p:nvPr>
            <p:ph idx="1"/>
          </p:nvPr>
        </p:nvSpPr>
        <p:spPr>
          <a:xfrm>
            <a:off x="818911" y="1747838"/>
            <a:ext cx="5750702" cy="3795712"/>
          </a:xfrm>
        </p:spPr>
        <p:txBody>
          <a:bodyPr>
            <a:noAutofit/>
          </a:bodyPr>
          <a:lstStyle/>
          <a:p>
            <a:pPr marL="0" indent="0" algn="just">
              <a:lnSpc>
                <a:spcPct val="120000"/>
              </a:lnSpc>
              <a:buNone/>
            </a:pPr>
            <a:r>
              <a:rPr lang="en-US" sz="2200" dirty="0" smtClean="0">
                <a:latin typeface="+mj-lt"/>
              </a:rPr>
              <a:t>Surveillance</a:t>
            </a:r>
            <a:r>
              <a:rPr lang="en-US" sz="2200" dirty="0">
                <a:latin typeface="+mj-lt"/>
              </a:rPr>
              <a:t>, Epidemiology, and End Results (SEER) summary staging system, used for descriptive and statistical analysis of tumor registry data. </a:t>
            </a:r>
            <a:r>
              <a:rPr lang="en-US" sz="2200" dirty="0" smtClean="0">
                <a:latin typeface="+mj-lt"/>
              </a:rPr>
              <a:t>Here </a:t>
            </a:r>
            <a:r>
              <a:rPr lang="en-US" sz="2200" dirty="0">
                <a:latin typeface="+mj-lt"/>
              </a:rPr>
              <a:t>we will describe CRC stages using the SEER summary staging </a:t>
            </a:r>
            <a:r>
              <a:rPr lang="en-US" sz="2200" dirty="0" smtClean="0">
                <a:latin typeface="+mj-lt"/>
              </a:rPr>
              <a:t>system:</a:t>
            </a:r>
          </a:p>
          <a:p>
            <a:pPr marL="457200" indent="-457200" algn="just">
              <a:lnSpc>
                <a:spcPct val="120000"/>
              </a:lnSpc>
              <a:spcBef>
                <a:spcPts val="0"/>
              </a:spcBef>
              <a:buAutoNum type="arabicPeriod"/>
            </a:pPr>
            <a:r>
              <a:rPr lang="en-US" sz="2200" dirty="0" smtClean="0">
                <a:latin typeface="+mj-lt"/>
              </a:rPr>
              <a:t>In Situ</a:t>
            </a:r>
          </a:p>
          <a:p>
            <a:pPr marL="457200" indent="-457200" algn="just">
              <a:lnSpc>
                <a:spcPct val="120000"/>
              </a:lnSpc>
              <a:spcBef>
                <a:spcPts val="0"/>
              </a:spcBef>
              <a:buAutoNum type="arabicPeriod"/>
            </a:pPr>
            <a:r>
              <a:rPr lang="en-US" sz="2200" dirty="0" smtClean="0">
                <a:latin typeface="+mj-lt"/>
              </a:rPr>
              <a:t>Localized</a:t>
            </a:r>
          </a:p>
          <a:p>
            <a:pPr marL="457200" indent="-457200" algn="just">
              <a:lnSpc>
                <a:spcPct val="120000"/>
              </a:lnSpc>
              <a:spcBef>
                <a:spcPts val="0"/>
              </a:spcBef>
              <a:buAutoNum type="arabicPeriod"/>
            </a:pPr>
            <a:r>
              <a:rPr lang="en-US" sz="2200" dirty="0" smtClean="0">
                <a:latin typeface="+mj-lt"/>
              </a:rPr>
              <a:t>Regional</a:t>
            </a:r>
          </a:p>
          <a:p>
            <a:pPr marL="457200" indent="-457200" algn="just">
              <a:lnSpc>
                <a:spcPct val="120000"/>
              </a:lnSpc>
              <a:spcBef>
                <a:spcPts val="0"/>
              </a:spcBef>
              <a:buAutoNum type="arabicPeriod"/>
            </a:pPr>
            <a:r>
              <a:rPr lang="en-US" sz="2200" dirty="0" smtClean="0">
                <a:latin typeface="+mj-lt"/>
              </a:rPr>
              <a:t>Distant</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9752" t="25104" r="23416" b="18937"/>
          <a:stretch/>
        </p:blipFill>
        <p:spPr>
          <a:xfrm>
            <a:off x="6569613" y="1747838"/>
            <a:ext cx="4678252" cy="3360026"/>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595745" y="1163063"/>
            <a:ext cx="3589059" cy="584775"/>
          </a:xfrm>
          <a:prstGeom prst="rect">
            <a:avLst/>
          </a:prstGeom>
        </p:spPr>
        <p:txBody>
          <a:bodyPr wrap="none">
            <a:spAutoFit/>
          </a:bodyPr>
          <a:lstStyle/>
          <a:p>
            <a:r>
              <a:rPr lang="en-US" sz="3200" dirty="0">
                <a:solidFill>
                  <a:schemeClr val="accent1">
                    <a:lumMod val="50000"/>
                  </a:schemeClr>
                </a:solidFill>
                <a:latin typeface="+mj-lt"/>
              </a:rPr>
              <a:t>SEER</a:t>
            </a:r>
            <a:r>
              <a:rPr lang="en-US" altLang="en-US" sz="3200" dirty="0" smtClean="0">
                <a:solidFill>
                  <a:schemeClr val="accent1">
                    <a:lumMod val="50000"/>
                  </a:schemeClr>
                </a:solidFill>
                <a:latin typeface="+mj-lt"/>
              </a:rPr>
              <a:t> </a:t>
            </a:r>
            <a:r>
              <a:rPr lang="en-US" altLang="en-US" sz="3200" dirty="0">
                <a:solidFill>
                  <a:schemeClr val="accent1">
                    <a:lumMod val="50000"/>
                  </a:schemeClr>
                </a:solidFill>
                <a:latin typeface="+mj-lt"/>
              </a:rPr>
              <a:t>Staging System</a:t>
            </a:r>
          </a:p>
        </p:txBody>
      </p:sp>
    </p:spTree>
    <p:extLst>
      <p:ext uri="{BB962C8B-B14F-4D97-AF65-F5344CB8AC3E}">
        <p14:creationId xmlns:p14="http://schemas.microsoft.com/office/powerpoint/2010/main" val="595197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80" name="Rectangle 4"/>
          <p:cNvSpPr>
            <a:spLocks noChangeArrowheads="1"/>
          </p:cNvSpPr>
          <p:nvPr/>
        </p:nvSpPr>
        <p:spPr bwMode="auto">
          <a:xfrm>
            <a:off x="119362" y="-132016"/>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200" dirty="0">
                <a:solidFill>
                  <a:schemeClr val="tx1"/>
                </a:solidFill>
                <a:latin typeface="+mj-lt"/>
              </a:rPr>
              <a:t>AJCC Staging </a:t>
            </a:r>
            <a:r>
              <a:rPr lang="en-US" altLang="en-US" sz="3200" dirty="0" smtClean="0">
                <a:solidFill>
                  <a:schemeClr val="tx1"/>
                </a:solidFill>
                <a:latin typeface="+mj-lt"/>
              </a:rPr>
              <a:t>System</a:t>
            </a:r>
            <a:endParaRPr lang="en-US" altLang="en-US" sz="3200" dirty="0">
              <a:solidFill>
                <a:schemeClr val="tx1"/>
              </a:solidFill>
              <a:latin typeface="+mj-lt"/>
            </a:endParaRPr>
          </a:p>
        </p:txBody>
      </p:sp>
      <p:sp>
        <p:nvSpPr>
          <p:cNvPr id="434182" name="Text Box 6"/>
          <p:cNvSpPr txBox="1">
            <a:spLocks noChangeArrowheads="1"/>
          </p:cNvSpPr>
          <p:nvPr/>
        </p:nvSpPr>
        <p:spPr bwMode="auto">
          <a:xfrm>
            <a:off x="2286000" y="1905001"/>
            <a:ext cx="731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n-US"/>
          </a:p>
        </p:txBody>
      </p:sp>
      <p:sp>
        <p:nvSpPr>
          <p:cNvPr id="434183" name="Text Box 7"/>
          <p:cNvSpPr txBox="1">
            <a:spLocks noChangeArrowheads="1"/>
          </p:cNvSpPr>
          <p:nvPr/>
        </p:nvSpPr>
        <p:spPr bwMode="auto">
          <a:xfrm>
            <a:off x="2839400" y="948444"/>
            <a:ext cx="4648200" cy="570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anose="020B0604020202020204" pitchFamily="34" charset="0"/>
              </a:defRPr>
            </a:lvl1pPr>
            <a:lvl2pPr marL="519113"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dirty="0"/>
              <a:t>Primary Tumor (T)</a:t>
            </a:r>
          </a:p>
          <a:p>
            <a:pPr>
              <a:spcBef>
                <a:spcPct val="50000"/>
              </a:spcBef>
            </a:pPr>
            <a:r>
              <a:rPr lang="en-US" altLang="en-US" sz="1400" dirty="0"/>
              <a:t>TX	Primary tumor cannot be assessed                                                                                                                      T0	No evidence of primary tumor                                                                                                                               Tis	Carcinoma </a:t>
            </a:r>
            <a:r>
              <a:rPr lang="en-US" altLang="en-US" sz="1400" i="1" dirty="0"/>
              <a:t>in situ</a:t>
            </a:r>
            <a:r>
              <a:rPr lang="en-US" altLang="en-US" sz="1400" dirty="0"/>
              <a:t>; intraepithelial or invasion 	of lamina </a:t>
            </a:r>
            <a:r>
              <a:rPr lang="en-US" altLang="en-US" sz="1400" dirty="0" err="1"/>
              <a:t>propria</a:t>
            </a:r>
            <a:r>
              <a:rPr lang="en-US" altLang="en-US" sz="1400" dirty="0"/>
              <a:t>                                                                                           T1	Tumor invades submucosa                                                                                                                                            T2	Tumor invades </a:t>
            </a:r>
            <a:r>
              <a:rPr lang="en-US" altLang="en-US" sz="1400" dirty="0" err="1"/>
              <a:t>muscularis</a:t>
            </a:r>
            <a:r>
              <a:rPr lang="en-US" altLang="en-US" sz="1400" dirty="0"/>
              <a:t> </a:t>
            </a:r>
            <a:r>
              <a:rPr lang="en-US" altLang="en-US" sz="1400" dirty="0" err="1"/>
              <a:t>propria</a:t>
            </a:r>
            <a:r>
              <a:rPr lang="en-US" altLang="en-US" sz="1400" dirty="0"/>
              <a:t>                                                                                                                                   T3	Tumor invades through the </a:t>
            </a:r>
            <a:r>
              <a:rPr lang="en-US" altLang="en-US" sz="1400" dirty="0" err="1"/>
              <a:t>muscularis</a:t>
            </a:r>
            <a:r>
              <a:rPr lang="en-US" altLang="en-US" sz="1400" dirty="0"/>
              <a:t> 	</a:t>
            </a:r>
            <a:r>
              <a:rPr lang="en-US" altLang="en-US" sz="1400" dirty="0" err="1"/>
              <a:t>propria</a:t>
            </a:r>
            <a:r>
              <a:rPr lang="en-US" altLang="en-US" sz="1400" dirty="0"/>
              <a:t> into the </a:t>
            </a:r>
            <a:r>
              <a:rPr lang="en-US" altLang="en-US" sz="1400" dirty="0" err="1"/>
              <a:t>subserosa</a:t>
            </a:r>
            <a:r>
              <a:rPr lang="en-US" altLang="en-US" sz="1400" dirty="0"/>
              <a:t>, or into non-	</a:t>
            </a:r>
            <a:r>
              <a:rPr lang="en-US" altLang="en-US" sz="1400" dirty="0" err="1"/>
              <a:t>peritonealized</a:t>
            </a:r>
            <a:r>
              <a:rPr lang="en-US" altLang="en-US" sz="1400" dirty="0"/>
              <a:t> </a:t>
            </a:r>
            <a:r>
              <a:rPr lang="en-US" altLang="en-US" sz="1400" dirty="0" err="1"/>
              <a:t>pericolic</a:t>
            </a:r>
            <a:r>
              <a:rPr lang="en-US" altLang="en-US" sz="1400" dirty="0"/>
              <a:t> or perirectal tissues                                                                                                                                                                  T4	Tumor directly invades other organs or 	structures, and/or perforates visceral 	peritoneum    </a:t>
            </a:r>
          </a:p>
          <a:p>
            <a:pPr>
              <a:spcBef>
                <a:spcPct val="50000"/>
              </a:spcBef>
            </a:pPr>
            <a:r>
              <a:rPr lang="en-US" altLang="en-US" sz="1600" b="1" dirty="0"/>
              <a:t>Regional Lymph Nodes (N)</a:t>
            </a:r>
          </a:p>
          <a:p>
            <a:pPr>
              <a:spcBef>
                <a:spcPct val="50000"/>
              </a:spcBef>
            </a:pPr>
            <a:r>
              <a:rPr lang="en-US" altLang="en-US" sz="1400" dirty="0"/>
              <a:t>NX	Regional lymph nodes cannot be assessed                                                                                                   N0	No regional lymph node metastasis                                                                                                               N1	Metastasis in 1 to 3 regional lymph nodes                                                                                                     N2	Metastasis in 4 or more regional lymph 	nodes</a:t>
            </a:r>
          </a:p>
          <a:p>
            <a:pPr>
              <a:spcBef>
                <a:spcPct val="50000"/>
              </a:spcBef>
            </a:pPr>
            <a:r>
              <a:rPr lang="en-US" altLang="en-US" sz="1600" b="1" dirty="0"/>
              <a:t>Distant Metastasis (M)</a:t>
            </a:r>
          </a:p>
          <a:p>
            <a:pPr>
              <a:spcBef>
                <a:spcPct val="50000"/>
              </a:spcBef>
            </a:pPr>
            <a:r>
              <a:rPr lang="en-US" altLang="en-US" sz="1400" dirty="0"/>
              <a:t>MX	Distant metastasis cannot be assessed                                                                                                            M0	No distant metastasis                                                                                                                                   M1	Distant metastasis  </a:t>
            </a:r>
          </a:p>
        </p:txBody>
      </p:sp>
      <p:sp>
        <p:nvSpPr>
          <p:cNvPr id="434184" name="Text Box 8"/>
          <p:cNvSpPr txBox="1">
            <a:spLocks noChangeArrowheads="1"/>
          </p:cNvSpPr>
          <p:nvPr/>
        </p:nvSpPr>
        <p:spPr bwMode="auto">
          <a:xfrm>
            <a:off x="8330496" y="2471223"/>
            <a:ext cx="3581400" cy="306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400" dirty="0"/>
              <a:t>        </a:t>
            </a:r>
            <a:r>
              <a:rPr lang="en-US" altLang="en-US" sz="1600" b="1" dirty="0"/>
              <a:t>Stage Grouping</a:t>
            </a:r>
          </a:p>
          <a:p>
            <a:pPr algn="l"/>
            <a:endParaRPr lang="en-US" altLang="en-US" sz="1600" b="1" dirty="0"/>
          </a:p>
          <a:p>
            <a:r>
              <a:rPr lang="en-US" altLang="en-US" sz="1400" u="sng" dirty="0"/>
              <a:t>Stage	 T	 N	 M</a:t>
            </a:r>
          </a:p>
          <a:p>
            <a:r>
              <a:rPr lang="en-US" altLang="en-US" sz="1400" dirty="0"/>
              <a:t>0	Tis	N0	</a:t>
            </a:r>
            <a:r>
              <a:rPr lang="en-US" altLang="en-US" sz="1400" dirty="0" smtClean="0"/>
              <a:t>M0</a:t>
            </a:r>
          </a:p>
          <a:p>
            <a:r>
              <a:rPr lang="en-US" altLang="en-US" sz="1400" dirty="0" smtClean="0"/>
              <a:t>I</a:t>
            </a:r>
            <a:r>
              <a:rPr lang="en-US" altLang="en-US" sz="1400" dirty="0"/>
              <a:t>	T1	N0	</a:t>
            </a:r>
            <a:r>
              <a:rPr lang="en-US" altLang="en-US" sz="1400" dirty="0" smtClean="0"/>
              <a:t>M0 </a:t>
            </a:r>
            <a:r>
              <a:rPr lang="en-US" altLang="en-US" sz="1400" dirty="0"/>
              <a:t>	T2	N0	</a:t>
            </a:r>
            <a:r>
              <a:rPr lang="en-US" altLang="en-US" sz="1400" dirty="0" smtClean="0"/>
              <a:t>M0</a:t>
            </a:r>
          </a:p>
          <a:p>
            <a:r>
              <a:rPr lang="en-US" altLang="en-US" sz="1400" dirty="0" smtClean="0"/>
              <a:t>IIA</a:t>
            </a:r>
            <a:r>
              <a:rPr lang="en-US" altLang="en-US" sz="1400" dirty="0"/>
              <a:t>	T3	N0	</a:t>
            </a:r>
            <a:r>
              <a:rPr lang="en-US" altLang="en-US" sz="1400" dirty="0" smtClean="0"/>
              <a:t>M0</a:t>
            </a:r>
          </a:p>
          <a:p>
            <a:r>
              <a:rPr lang="en-US" altLang="en-US" sz="1400" dirty="0" smtClean="0"/>
              <a:t>IIB</a:t>
            </a:r>
            <a:r>
              <a:rPr lang="en-US" altLang="en-US" sz="1400" dirty="0"/>
              <a:t>	T4	N0	</a:t>
            </a:r>
            <a:r>
              <a:rPr lang="en-US" altLang="en-US" sz="1400" dirty="0" smtClean="0"/>
              <a:t>M0</a:t>
            </a:r>
          </a:p>
          <a:p>
            <a:r>
              <a:rPr lang="en-US" altLang="en-US" sz="1400" dirty="0" smtClean="0"/>
              <a:t>IIIA</a:t>
            </a:r>
            <a:r>
              <a:rPr lang="en-US" altLang="en-US" sz="1400" dirty="0"/>
              <a:t>	T1-T2	N1	</a:t>
            </a:r>
            <a:r>
              <a:rPr lang="en-US" altLang="en-US" sz="1400" dirty="0" smtClean="0"/>
              <a:t>M0</a:t>
            </a:r>
          </a:p>
          <a:p>
            <a:r>
              <a:rPr lang="en-US" altLang="en-US" sz="1400" dirty="0" smtClean="0"/>
              <a:t>IIIB</a:t>
            </a:r>
            <a:r>
              <a:rPr lang="en-US" altLang="en-US" sz="1400" dirty="0"/>
              <a:t>	T3-T4	</a:t>
            </a:r>
            <a:r>
              <a:rPr lang="en-US" altLang="en-US" sz="1400" dirty="0" smtClean="0"/>
              <a:t>N1	M0                                        </a:t>
            </a:r>
            <a:r>
              <a:rPr lang="en-US" altLang="en-US" sz="1400" dirty="0"/>
              <a:t>IIIC	Any T	N2	M0  </a:t>
            </a:r>
            <a:endParaRPr lang="en-US" altLang="en-US" sz="1400" dirty="0" smtClean="0"/>
          </a:p>
          <a:p>
            <a:r>
              <a:rPr lang="en-US" altLang="en-US" sz="1400" dirty="0" smtClean="0"/>
              <a:t>IV</a:t>
            </a:r>
            <a:r>
              <a:rPr lang="en-US" altLang="en-US" sz="1400" dirty="0"/>
              <a:t>	Any T	Any N	</a:t>
            </a:r>
            <a:r>
              <a:rPr lang="en-US" altLang="en-US" sz="1400" dirty="0" smtClean="0"/>
              <a:t>M1</a:t>
            </a:r>
            <a:endParaRPr lang="en-US" altLang="en-US" sz="1400" dirty="0"/>
          </a:p>
          <a:p>
            <a:pPr>
              <a:spcBef>
                <a:spcPct val="50000"/>
              </a:spcBef>
            </a:pPr>
            <a:endParaRPr lang="en-US" altLang="en-US" sz="1400" dirty="0"/>
          </a:p>
        </p:txBody>
      </p:sp>
      <p:sp>
        <p:nvSpPr>
          <p:cNvPr id="434185" name="Rectangle 9"/>
          <p:cNvSpPr>
            <a:spLocks noChangeArrowheads="1"/>
          </p:cNvSpPr>
          <p:nvPr/>
        </p:nvSpPr>
        <p:spPr bwMode="auto">
          <a:xfrm>
            <a:off x="7868600" y="2396243"/>
            <a:ext cx="3657600" cy="297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4186" name="Rectangle 10"/>
          <p:cNvSpPr>
            <a:spLocks noChangeArrowheads="1"/>
          </p:cNvSpPr>
          <p:nvPr/>
        </p:nvSpPr>
        <p:spPr bwMode="auto">
          <a:xfrm>
            <a:off x="2835936" y="948444"/>
            <a:ext cx="4572000" cy="571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4187" name="Line 11"/>
          <p:cNvSpPr>
            <a:spLocks noChangeShapeType="1"/>
          </p:cNvSpPr>
          <p:nvPr/>
        </p:nvSpPr>
        <p:spPr bwMode="auto">
          <a:xfrm>
            <a:off x="7182800" y="2472443"/>
            <a:ext cx="8382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4188" name="Line 12"/>
          <p:cNvSpPr>
            <a:spLocks noChangeShapeType="1"/>
          </p:cNvSpPr>
          <p:nvPr/>
        </p:nvSpPr>
        <p:spPr bwMode="auto">
          <a:xfrm>
            <a:off x="7106600" y="4072643"/>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4189" name="Line 13"/>
          <p:cNvSpPr>
            <a:spLocks noChangeShapeType="1"/>
          </p:cNvSpPr>
          <p:nvPr/>
        </p:nvSpPr>
        <p:spPr bwMode="auto">
          <a:xfrm flipV="1">
            <a:off x="6954200" y="4910843"/>
            <a:ext cx="9906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ectangle 1"/>
          <p:cNvSpPr/>
          <p:nvPr/>
        </p:nvSpPr>
        <p:spPr>
          <a:xfrm>
            <a:off x="403984" y="2125416"/>
            <a:ext cx="2431952" cy="2339290"/>
          </a:xfrm>
          <a:prstGeom prst="rect">
            <a:avLst/>
          </a:prstGeom>
        </p:spPr>
        <p:txBody>
          <a:bodyPr wrap="square">
            <a:spAutoFit/>
          </a:bodyPr>
          <a:lstStyle/>
          <a:p>
            <a:pPr>
              <a:lnSpc>
                <a:spcPct val="120000"/>
              </a:lnSpc>
            </a:pPr>
            <a:r>
              <a:rPr lang="en-US" sz="2000" dirty="0">
                <a:latin typeface="+mj-lt"/>
              </a:rPr>
              <a:t>American </a:t>
            </a:r>
            <a:r>
              <a:rPr lang="en-US" sz="2000" dirty="0" smtClean="0">
                <a:latin typeface="+mj-lt"/>
              </a:rPr>
              <a:t>Joint Committee </a:t>
            </a:r>
            <a:r>
              <a:rPr lang="en-US" sz="2000" dirty="0">
                <a:latin typeface="+mj-lt"/>
              </a:rPr>
              <a:t>on Cancer (</a:t>
            </a:r>
            <a:r>
              <a:rPr lang="en-US" sz="2000" dirty="0" smtClean="0">
                <a:latin typeface="+mj-lt"/>
              </a:rPr>
              <a:t>AJCC)</a:t>
            </a:r>
            <a:r>
              <a:rPr lang="en-US" sz="2000" dirty="0" err="1" smtClean="0">
                <a:latin typeface="+mj-lt"/>
              </a:rPr>
              <a:t>tumour</a:t>
            </a:r>
            <a:r>
              <a:rPr lang="en-US" sz="2000" dirty="0">
                <a:latin typeface="+mj-lt"/>
              </a:rPr>
              <a:t>, node, and metastasis (TNM) system, typically used in clinical settings.</a:t>
            </a:r>
          </a:p>
        </p:txBody>
      </p:sp>
    </p:spTree>
    <p:extLst>
      <p:ext uri="{BB962C8B-B14F-4D97-AF65-F5344CB8AC3E}">
        <p14:creationId xmlns:p14="http://schemas.microsoft.com/office/powerpoint/2010/main" val="3648161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1410</Words>
  <Application>Microsoft Office PowerPoint</Application>
  <PresentationFormat>Widescreen</PresentationFormat>
  <Paragraphs>145</Paragraphs>
  <Slides>28</Slides>
  <Notes>12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4" baseType="lpstr">
      <vt:lpstr>Arial</vt:lpstr>
      <vt:lpstr>Calibri</vt:lpstr>
      <vt:lpstr>Calibri Light</vt:lpstr>
      <vt:lpstr>Open Sans</vt:lpstr>
      <vt:lpstr>Office Theme</vt:lpstr>
      <vt:lpstr>Bitmap Image</vt:lpstr>
      <vt:lpstr>Colorectal Cancer</vt:lpstr>
      <vt:lpstr>What is colorectal cancer?</vt:lpstr>
      <vt:lpstr>What is a colorectal polyp?</vt:lpstr>
      <vt:lpstr>PowerPoint Presentation</vt:lpstr>
      <vt:lpstr>PowerPoint Presentation</vt:lpstr>
      <vt:lpstr>PowerPoint Presentation</vt:lpstr>
      <vt:lpstr>PowerPoint Presentation</vt:lpstr>
      <vt:lpstr>What are the stages of colorectal cancer?</vt:lpstr>
      <vt:lpstr>PowerPoint Presentation</vt:lpstr>
      <vt:lpstr>What are the symptoms of colorectal cancer?</vt:lpstr>
      <vt:lpstr>Colorectal Cancer Risk Factors</vt:lpstr>
      <vt:lpstr>PowerPoint Presentation</vt:lpstr>
      <vt:lpstr>PowerPoint Presentation</vt:lpstr>
      <vt:lpstr>PowerPoint Presentation</vt:lpstr>
      <vt:lpstr>PowerPoint Presentation</vt:lpstr>
      <vt:lpstr>PowerPoint Presentation</vt:lpstr>
      <vt:lpstr>Colorectal Cancer Risk Factors</vt:lpstr>
      <vt:lpstr>Recommended options for colorectal cancer screening</vt:lpstr>
      <vt:lpstr>PowerPoint Presentation</vt:lpstr>
      <vt:lpstr>PowerPoint Presentation</vt:lpstr>
      <vt:lpstr>Non-recommended tests for colorectal cancer screening</vt:lpstr>
      <vt:lpstr>Colorectal Cancer Treatment</vt:lpstr>
      <vt:lpstr>Colon &amp; Rectal cancer</vt:lpstr>
      <vt:lpstr>PowerPoint Presentation</vt:lpstr>
      <vt:lpstr>PowerPoint Presentation</vt:lpstr>
      <vt:lpstr>PowerPoint Presentation</vt:lpstr>
      <vt:lpstr>Colostomy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Colorectal Cancer</dc:title>
  <dc:creator>LABAID</dc:creator>
  <cp:lastModifiedBy>Mohammed Munshi</cp:lastModifiedBy>
  <cp:revision>21</cp:revision>
  <dcterms:created xsi:type="dcterms:W3CDTF">2022-03-08T07:20:26Z</dcterms:created>
  <dcterms:modified xsi:type="dcterms:W3CDTF">2024-07-15T10:57:35Z</dcterms:modified>
</cp:coreProperties>
</file>