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59" r:id="rId6"/>
    <p:sldId id="260" r:id="rId7"/>
    <p:sldId id="261" r:id="rId8"/>
    <p:sldId id="266" r:id="rId9"/>
    <p:sldId id="267" r:id="rId10"/>
    <p:sldId id="271" r:id="rId11"/>
    <p:sldId id="268" r:id="rId12"/>
    <p:sldId id="269" r:id="rId13"/>
    <p:sldId id="270" r:id="rId14"/>
    <p:sldId id="263"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59B5B9-3929-4028-80BA-E99F46686FCA}"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02151-4D69-4E7E-A079-D32F5A0D729E}" type="slidenum">
              <a:rPr lang="en-US" smtClean="0"/>
              <a:t>‹#›</a:t>
            </a:fld>
            <a:endParaRPr lang="en-US"/>
          </a:p>
        </p:txBody>
      </p:sp>
    </p:spTree>
    <p:extLst>
      <p:ext uri="{BB962C8B-B14F-4D97-AF65-F5344CB8AC3E}">
        <p14:creationId xmlns:p14="http://schemas.microsoft.com/office/powerpoint/2010/main" val="113182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59B5B9-3929-4028-80BA-E99F46686FCA}"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02151-4D69-4E7E-A079-D32F5A0D729E}" type="slidenum">
              <a:rPr lang="en-US" smtClean="0"/>
              <a:t>‹#›</a:t>
            </a:fld>
            <a:endParaRPr lang="en-US"/>
          </a:p>
        </p:txBody>
      </p:sp>
    </p:spTree>
    <p:extLst>
      <p:ext uri="{BB962C8B-B14F-4D97-AF65-F5344CB8AC3E}">
        <p14:creationId xmlns:p14="http://schemas.microsoft.com/office/powerpoint/2010/main" val="237565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59B5B9-3929-4028-80BA-E99F46686FCA}"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02151-4D69-4E7E-A079-D32F5A0D729E}" type="slidenum">
              <a:rPr lang="en-US" smtClean="0"/>
              <a:t>‹#›</a:t>
            </a:fld>
            <a:endParaRPr lang="en-US"/>
          </a:p>
        </p:txBody>
      </p:sp>
    </p:spTree>
    <p:extLst>
      <p:ext uri="{BB962C8B-B14F-4D97-AF65-F5344CB8AC3E}">
        <p14:creationId xmlns:p14="http://schemas.microsoft.com/office/powerpoint/2010/main" val="215431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59B5B9-3929-4028-80BA-E99F46686FCA}"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02151-4D69-4E7E-A079-D32F5A0D729E}" type="slidenum">
              <a:rPr lang="en-US" smtClean="0"/>
              <a:t>‹#›</a:t>
            </a:fld>
            <a:endParaRPr lang="en-US"/>
          </a:p>
        </p:txBody>
      </p:sp>
    </p:spTree>
    <p:extLst>
      <p:ext uri="{BB962C8B-B14F-4D97-AF65-F5344CB8AC3E}">
        <p14:creationId xmlns:p14="http://schemas.microsoft.com/office/powerpoint/2010/main" val="34016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9B5B9-3929-4028-80BA-E99F46686FCA}"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02151-4D69-4E7E-A079-D32F5A0D729E}" type="slidenum">
              <a:rPr lang="en-US" smtClean="0"/>
              <a:t>‹#›</a:t>
            </a:fld>
            <a:endParaRPr lang="en-US"/>
          </a:p>
        </p:txBody>
      </p:sp>
    </p:spTree>
    <p:extLst>
      <p:ext uri="{BB962C8B-B14F-4D97-AF65-F5344CB8AC3E}">
        <p14:creationId xmlns:p14="http://schemas.microsoft.com/office/powerpoint/2010/main" val="153376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59B5B9-3929-4028-80BA-E99F46686FCA}"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02151-4D69-4E7E-A079-D32F5A0D729E}" type="slidenum">
              <a:rPr lang="en-US" smtClean="0"/>
              <a:t>‹#›</a:t>
            </a:fld>
            <a:endParaRPr lang="en-US"/>
          </a:p>
        </p:txBody>
      </p:sp>
    </p:spTree>
    <p:extLst>
      <p:ext uri="{BB962C8B-B14F-4D97-AF65-F5344CB8AC3E}">
        <p14:creationId xmlns:p14="http://schemas.microsoft.com/office/powerpoint/2010/main" val="293387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59B5B9-3929-4028-80BA-E99F46686FCA}" type="datetimeFigureOut">
              <a:rPr lang="en-US" smtClean="0"/>
              <a:t>7/15/2024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02151-4D69-4E7E-A079-D32F5A0D729E}" type="slidenum">
              <a:rPr lang="en-US" smtClean="0"/>
              <a:t>‹#›</a:t>
            </a:fld>
            <a:endParaRPr lang="en-US"/>
          </a:p>
        </p:txBody>
      </p:sp>
    </p:spTree>
    <p:extLst>
      <p:ext uri="{BB962C8B-B14F-4D97-AF65-F5344CB8AC3E}">
        <p14:creationId xmlns:p14="http://schemas.microsoft.com/office/powerpoint/2010/main" val="114846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59B5B9-3929-4028-80BA-E99F46686FCA}" type="datetimeFigureOut">
              <a:rPr lang="en-US" smtClean="0"/>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02151-4D69-4E7E-A079-D32F5A0D729E}" type="slidenum">
              <a:rPr lang="en-US" smtClean="0"/>
              <a:t>‹#›</a:t>
            </a:fld>
            <a:endParaRPr lang="en-US"/>
          </a:p>
        </p:txBody>
      </p:sp>
    </p:spTree>
    <p:extLst>
      <p:ext uri="{BB962C8B-B14F-4D97-AF65-F5344CB8AC3E}">
        <p14:creationId xmlns:p14="http://schemas.microsoft.com/office/powerpoint/2010/main" val="18361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9B5B9-3929-4028-80BA-E99F46686FCA}" type="datetimeFigureOut">
              <a:rPr lang="en-US" smtClean="0"/>
              <a:t>7/15/2024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02151-4D69-4E7E-A079-D32F5A0D729E}" type="slidenum">
              <a:rPr lang="en-US" smtClean="0"/>
              <a:t>‹#›</a:t>
            </a:fld>
            <a:endParaRPr lang="en-US"/>
          </a:p>
        </p:txBody>
      </p:sp>
    </p:spTree>
    <p:extLst>
      <p:ext uri="{BB962C8B-B14F-4D97-AF65-F5344CB8AC3E}">
        <p14:creationId xmlns:p14="http://schemas.microsoft.com/office/powerpoint/2010/main" val="7566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59B5B9-3929-4028-80BA-E99F46686FCA}"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02151-4D69-4E7E-A079-D32F5A0D729E}" type="slidenum">
              <a:rPr lang="en-US" smtClean="0"/>
              <a:t>‹#›</a:t>
            </a:fld>
            <a:endParaRPr lang="en-US"/>
          </a:p>
        </p:txBody>
      </p:sp>
    </p:spTree>
    <p:extLst>
      <p:ext uri="{BB962C8B-B14F-4D97-AF65-F5344CB8AC3E}">
        <p14:creationId xmlns:p14="http://schemas.microsoft.com/office/powerpoint/2010/main" val="216458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59B5B9-3929-4028-80BA-E99F46686FCA}"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02151-4D69-4E7E-A079-D32F5A0D729E}" type="slidenum">
              <a:rPr lang="en-US" smtClean="0"/>
              <a:t>‹#›</a:t>
            </a:fld>
            <a:endParaRPr lang="en-US"/>
          </a:p>
        </p:txBody>
      </p:sp>
    </p:spTree>
    <p:extLst>
      <p:ext uri="{BB962C8B-B14F-4D97-AF65-F5344CB8AC3E}">
        <p14:creationId xmlns:p14="http://schemas.microsoft.com/office/powerpoint/2010/main" val="128665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9B5B9-3929-4028-80BA-E99F46686FCA}" type="datetimeFigureOut">
              <a:rPr lang="en-US" smtClean="0"/>
              <a:t>7/15/2024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02151-4D69-4E7E-A079-D32F5A0D729E}" type="slidenum">
              <a:rPr lang="en-US" smtClean="0"/>
              <a:t>‹#›</a:t>
            </a:fld>
            <a:endParaRPr lang="en-US"/>
          </a:p>
        </p:txBody>
      </p:sp>
    </p:spTree>
    <p:extLst>
      <p:ext uri="{BB962C8B-B14F-4D97-AF65-F5344CB8AC3E}">
        <p14:creationId xmlns:p14="http://schemas.microsoft.com/office/powerpoint/2010/main" val="1092239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4" t="2421" r="742" b="14314"/>
          <a:stretch/>
        </p:blipFill>
        <p:spPr bwMode="auto">
          <a:xfrm>
            <a:off x="2204643" y="734984"/>
            <a:ext cx="7782715" cy="5388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82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pPr>
              <a:defRPr/>
            </a:pPr>
            <a:r>
              <a:rPr lang="en-US" dirty="0" smtClean="0"/>
              <a:t>Dual-energy </a:t>
            </a:r>
            <a:r>
              <a:rPr lang="en-US" dirty="0"/>
              <a:t>X-ray </a:t>
            </a:r>
            <a:r>
              <a:rPr lang="en-US" dirty="0" smtClean="0"/>
              <a:t>Absorptiometry [DXA]</a:t>
            </a:r>
            <a:endParaRPr lang="en-US" dirty="0"/>
          </a:p>
        </p:txBody>
      </p:sp>
      <p:sp>
        <p:nvSpPr>
          <p:cNvPr id="3" name="Content Placeholder 2"/>
          <p:cNvSpPr>
            <a:spLocks noGrp="1"/>
          </p:cNvSpPr>
          <p:nvPr>
            <p:ph sz="quarter" idx="1"/>
          </p:nvPr>
        </p:nvSpPr>
        <p:spPr>
          <a:xfrm>
            <a:off x="1089859" y="1601883"/>
            <a:ext cx="10012281" cy="2095895"/>
          </a:xfrm>
        </p:spPr>
        <p:txBody>
          <a:bodyPr>
            <a:normAutofit/>
          </a:bodyPr>
          <a:lstStyle/>
          <a:p>
            <a:pPr algn="just">
              <a:lnSpc>
                <a:spcPct val="100000"/>
              </a:lnSpc>
              <a:defRPr/>
            </a:pPr>
            <a:r>
              <a:rPr lang="en-US" sz="2400" dirty="0">
                <a:latin typeface="+mj-lt"/>
              </a:rPr>
              <a:t>DXA test results are scored </a:t>
            </a:r>
            <a:r>
              <a:rPr lang="en-US" sz="2400" dirty="0" smtClean="0">
                <a:latin typeface="+mj-lt"/>
              </a:rPr>
              <a:t>compared with </a:t>
            </a:r>
            <a:r>
              <a:rPr lang="en-US" sz="2400" dirty="0">
                <a:latin typeface="+mj-lt"/>
              </a:rPr>
              <a:t>the BMD of young, healthy people. </a:t>
            </a:r>
            <a:endParaRPr lang="en-US" sz="2400" dirty="0" smtClean="0">
              <a:latin typeface="+mj-lt"/>
            </a:endParaRPr>
          </a:p>
          <a:p>
            <a:pPr algn="just">
              <a:lnSpc>
                <a:spcPct val="100000"/>
              </a:lnSpc>
              <a:defRPr/>
            </a:pPr>
            <a:r>
              <a:rPr lang="en-US" sz="2400" dirty="0">
                <a:latin typeface="+mj-lt"/>
              </a:rPr>
              <a:t>The risk of fracture most often is lower in people with osteopenia than those with osteoporosis. </a:t>
            </a:r>
            <a:r>
              <a:rPr lang="en-US" sz="2400" dirty="0" smtClean="0">
                <a:latin typeface="+mj-lt"/>
              </a:rPr>
              <a:t>But</a:t>
            </a:r>
            <a:r>
              <a:rPr lang="en-US" sz="2400" dirty="0">
                <a:latin typeface="+mj-lt"/>
              </a:rPr>
              <a:t>, if bone loss continues, the risk of fracture increases. </a:t>
            </a:r>
          </a:p>
          <a:p>
            <a:pPr algn="just">
              <a:lnSpc>
                <a:spcPct val="100000"/>
              </a:lnSpc>
              <a:defRPr/>
            </a:pPr>
            <a:r>
              <a:rPr lang="en-US" sz="2400" dirty="0">
                <a:latin typeface="+mj-lt"/>
              </a:rPr>
              <a:t>This results in a measure called a T-score. </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734823455"/>
              </p:ext>
            </p:extLst>
          </p:nvPr>
        </p:nvGraphicFramePr>
        <p:xfrm>
          <a:off x="1845151" y="3835938"/>
          <a:ext cx="5470050" cy="2027364"/>
        </p:xfrm>
        <a:graphic>
          <a:graphicData uri="http://schemas.openxmlformats.org/drawingml/2006/table">
            <a:tbl>
              <a:tblPr firstRow="1" bandRow="1">
                <a:tableStyleId>{21E4AEA4-8DFA-4A89-87EB-49C32662AFE0}</a:tableStyleId>
              </a:tblPr>
              <a:tblGrid>
                <a:gridCol w="2599282">
                  <a:extLst>
                    <a:ext uri="{9D8B030D-6E8A-4147-A177-3AD203B41FA5}">
                      <a16:colId xmlns:a16="http://schemas.microsoft.com/office/drawing/2014/main" val="20000"/>
                    </a:ext>
                  </a:extLst>
                </a:gridCol>
                <a:gridCol w="2870768">
                  <a:extLst>
                    <a:ext uri="{9D8B030D-6E8A-4147-A177-3AD203B41FA5}">
                      <a16:colId xmlns:a16="http://schemas.microsoft.com/office/drawing/2014/main" val="20001"/>
                    </a:ext>
                  </a:extLst>
                </a:gridCol>
              </a:tblGrid>
              <a:tr h="4724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t>DXA T-score</a:t>
                      </a:r>
                      <a:endParaRPr kumimoji="0" lang="en-US" sz="1800" b="1" kern="1200" baseline="0" dirty="0" smtClean="0">
                        <a:solidFill>
                          <a:schemeClr val="lt1"/>
                        </a:solidFill>
                        <a:latin typeface="+mn-lt"/>
                        <a:ea typeface="+mn-ea"/>
                        <a:cs typeface="+mn-cs"/>
                      </a:endParaRPr>
                    </a:p>
                  </a:txBody>
                  <a:tcPr marT="45734" marB="457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t>Bone mineral density (BMD) </a:t>
                      </a:r>
                      <a:endParaRPr kumimoji="0" lang="en-US" sz="1800" b="1" kern="1200" baseline="0" dirty="0" smtClean="0">
                        <a:solidFill>
                          <a:schemeClr val="lt1"/>
                        </a:solidFill>
                        <a:latin typeface="+mn-lt"/>
                        <a:ea typeface="+mn-ea"/>
                        <a:cs typeface="+mn-cs"/>
                      </a:endParaRPr>
                    </a:p>
                  </a:txBody>
                  <a:tcPr marT="45734" marB="45734" anchor="ctr"/>
                </a:tc>
                <a:extLst>
                  <a:ext uri="{0D108BD9-81ED-4DB2-BD59-A6C34878D82A}">
                    <a16:rowId xmlns:a16="http://schemas.microsoft.com/office/drawing/2014/main" val="10000"/>
                  </a:ext>
                </a:extLst>
              </a:tr>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baseline="0" dirty="0" smtClean="0"/>
                        <a:t>Not lower than –1.0</a:t>
                      </a:r>
                      <a:endParaRPr kumimoji="0" lang="en-US" sz="1600" kern="1200" baseline="0" dirty="0" smtClean="0">
                        <a:solidFill>
                          <a:schemeClr val="dk1"/>
                        </a:solidFill>
                        <a:latin typeface="+mj-lt"/>
                        <a:ea typeface="+mn-ea"/>
                        <a:cs typeface="+mn-cs"/>
                      </a:endParaRPr>
                    </a:p>
                  </a:txBody>
                  <a:tcPr marT="45734" marB="457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baseline="0" dirty="0" smtClean="0"/>
                        <a:t>Normal</a:t>
                      </a:r>
                      <a:endParaRPr lang="en-US" sz="1600" dirty="0">
                        <a:latin typeface="+mj-lt"/>
                      </a:endParaRPr>
                    </a:p>
                  </a:txBody>
                  <a:tcPr marT="45734" marB="45734" anchor="ctr"/>
                </a:tc>
                <a:extLst>
                  <a:ext uri="{0D108BD9-81ED-4DB2-BD59-A6C34878D82A}">
                    <a16:rowId xmlns:a16="http://schemas.microsoft.com/office/drawing/2014/main" val="10001"/>
                  </a:ext>
                </a:extLst>
              </a:tr>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baseline="0" dirty="0" smtClean="0"/>
                        <a:t>Between –1.0 and –2.5</a:t>
                      </a:r>
                      <a:endParaRPr kumimoji="0" lang="en-US" sz="1600" kern="1200" baseline="0" dirty="0" smtClean="0">
                        <a:solidFill>
                          <a:schemeClr val="dk1"/>
                        </a:solidFill>
                        <a:latin typeface="+mj-lt"/>
                        <a:ea typeface="+mn-ea"/>
                        <a:cs typeface="+mn-cs"/>
                      </a:endParaRPr>
                    </a:p>
                  </a:txBody>
                  <a:tcPr marT="45734" marB="457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baseline="0" dirty="0" smtClean="0"/>
                        <a:t>Osteopenia </a:t>
                      </a:r>
                      <a:endParaRPr lang="en-US" sz="1600" dirty="0">
                        <a:latin typeface="+mj-lt"/>
                      </a:endParaRPr>
                    </a:p>
                  </a:txBody>
                  <a:tcPr marT="45734" marB="45734" anchor="ctr"/>
                </a:tc>
                <a:extLst>
                  <a:ext uri="{0D108BD9-81ED-4DB2-BD59-A6C34878D82A}">
                    <a16:rowId xmlns:a16="http://schemas.microsoft.com/office/drawing/2014/main" val="10002"/>
                  </a:ext>
                </a:extLst>
              </a:tr>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baseline="0" dirty="0" smtClean="0"/>
                        <a:t>–2.5 or lower </a:t>
                      </a:r>
                      <a:endParaRPr kumimoji="0" lang="en-US" sz="1600" kern="1200" baseline="0" dirty="0" smtClean="0">
                        <a:solidFill>
                          <a:schemeClr val="dk1"/>
                        </a:solidFill>
                        <a:latin typeface="+mj-lt"/>
                        <a:ea typeface="+mn-ea"/>
                        <a:cs typeface="+mn-cs"/>
                      </a:endParaRPr>
                    </a:p>
                  </a:txBody>
                  <a:tcPr marT="45734" marB="457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baseline="0" dirty="0" smtClean="0"/>
                        <a:t>Osteoporosis </a:t>
                      </a:r>
                      <a:endParaRPr lang="en-US" sz="1600" dirty="0">
                        <a:latin typeface="+mj-lt"/>
                      </a:endParaRPr>
                    </a:p>
                  </a:txBody>
                  <a:tcPr marT="45734" marB="45734" anchor="ctr"/>
                </a:tc>
                <a:extLst>
                  <a:ext uri="{0D108BD9-81ED-4DB2-BD59-A6C34878D82A}">
                    <a16:rowId xmlns:a16="http://schemas.microsoft.com/office/drawing/2014/main" val="10003"/>
                  </a:ext>
                </a:extLst>
              </a:tr>
            </a:tbl>
          </a:graphicData>
        </a:graphic>
      </p:graphicFrame>
      <p:pic>
        <p:nvPicPr>
          <p:cNvPr id="14338" name="Picture 2" descr="http://www.algaecal.com/images/Osteoporosis-Graph.jpg"/>
          <p:cNvPicPr>
            <a:picLocks noChangeAspect="1" noChangeArrowheads="1"/>
          </p:cNvPicPr>
          <p:nvPr/>
        </p:nvPicPr>
        <p:blipFill rotWithShape="1">
          <a:blip r:embed="rId2">
            <a:extLst>
              <a:ext uri="{28A0092B-C50C-407E-A947-70E740481C1C}">
                <a14:useLocalDpi xmlns:a14="http://schemas.microsoft.com/office/drawing/2010/main" val="0"/>
              </a:ext>
            </a:extLst>
          </a:blip>
          <a:srcRect r="9687"/>
          <a:stretch/>
        </p:blipFill>
        <p:spPr bwMode="auto">
          <a:xfrm>
            <a:off x="7717912" y="3835938"/>
            <a:ext cx="2884879" cy="2027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812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par>
                                <p:cTn id="21" presetID="5" presetClass="entr" presetSubtype="10" fill="hold" nodeType="withEffect">
                                  <p:stCondLst>
                                    <p:cond delay="0"/>
                                  </p:stCondLst>
                                  <p:childTnLst>
                                    <p:set>
                                      <p:cBhvr>
                                        <p:cTn id="22" dur="1" fill="hold">
                                          <p:stCondLst>
                                            <p:cond delay="0"/>
                                          </p:stCondLst>
                                        </p:cTn>
                                        <p:tgtEl>
                                          <p:spTgt spid="14338"/>
                                        </p:tgtEl>
                                        <p:attrNameLst>
                                          <p:attrName>style.visibility</p:attrName>
                                        </p:attrNameLst>
                                      </p:cBhvr>
                                      <p:to>
                                        <p:strVal val="visible"/>
                                      </p:to>
                                    </p:set>
                                    <p:animEffect transition="in" filter="checkerboard(across)">
                                      <p:cBhvr>
                                        <p:cTn id="23"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680"/>
            <a:ext cx="10515600" cy="1325563"/>
          </a:xfrm>
        </p:spPr>
        <p:txBody>
          <a:bodyPr/>
          <a:lstStyle/>
          <a:p>
            <a:r>
              <a:rPr lang="en-US" dirty="0"/>
              <a:t>The categories for which bone densitometry is most often done are:</a:t>
            </a:r>
          </a:p>
        </p:txBody>
      </p:sp>
      <p:sp>
        <p:nvSpPr>
          <p:cNvPr id="3" name="Content Placeholder 2"/>
          <p:cNvSpPr>
            <a:spLocks noGrp="1"/>
          </p:cNvSpPr>
          <p:nvPr>
            <p:ph idx="1"/>
          </p:nvPr>
        </p:nvSpPr>
        <p:spPr>
          <a:xfrm>
            <a:off x="838200" y="2207763"/>
            <a:ext cx="10515600" cy="3469706"/>
          </a:xfrm>
        </p:spPr>
        <p:txBody>
          <a:bodyPr>
            <a:normAutofit/>
          </a:bodyPr>
          <a:lstStyle/>
          <a:p>
            <a:pPr algn="just">
              <a:lnSpc>
                <a:spcPct val="150000"/>
              </a:lnSpc>
            </a:pPr>
            <a:r>
              <a:rPr lang="en-US" altLang="en-US" sz="2400" dirty="0">
                <a:latin typeface="+mj-lt"/>
              </a:rPr>
              <a:t>Estrogen deficient women undecided about taking hormones</a:t>
            </a:r>
            <a:r>
              <a:rPr lang="en-US" altLang="en-US" sz="2400" dirty="0" smtClean="0">
                <a:latin typeface="+mj-lt"/>
              </a:rPr>
              <a:t>.</a:t>
            </a:r>
            <a:endParaRPr lang="en-US" altLang="en-US" sz="2400" dirty="0">
              <a:latin typeface="+mj-lt"/>
            </a:endParaRPr>
          </a:p>
          <a:p>
            <a:pPr algn="just">
              <a:lnSpc>
                <a:spcPct val="150000"/>
              </a:lnSpc>
            </a:pPr>
            <a:r>
              <a:rPr lang="en-US" altLang="en-US" sz="2400" dirty="0">
                <a:latin typeface="+mj-lt"/>
              </a:rPr>
              <a:t>Those with spinal abnormalities or X-ray evidence of bone loss</a:t>
            </a:r>
            <a:r>
              <a:rPr lang="en-US" altLang="en-US" sz="2400" dirty="0" smtClean="0">
                <a:latin typeface="+mj-lt"/>
              </a:rPr>
              <a:t>.</a:t>
            </a:r>
            <a:endParaRPr lang="en-US" altLang="en-US" sz="2400" dirty="0">
              <a:latin typeface="+mj-lt"/>
            </a:endParaRPr>
          </a:p>
          <a:p>
            <a:pPr algn="just">
              <a:lnSpc>
                <a:spcPct val="150000"/>
              </a:lnSpc>
            </a:pPr>
            <a:r>
              <a:rPr lang="en-US" altLang="en-US" sz="2400" dirty="0">
                <a:latin typeface="+mj-lt"/>
              </a:rPr>
              <a:t>Anyone taking long-term corticosteroid treatment (such as Prednisone</a:t>
            </a:r>
            <a:r>
              <a:rPr lang="en-US" altLang="en-US" sz="2400" dirty="0" smtClean="0">
                <a:latin typeface="+mj-lt"/>
              </a:rPr>
              <a:t>).</a:t>
            </a:r>
            <a:endParaRPr lang="en-US" altLang="en-US" sz="2400" dirty="0">
              <a:latin typeface="+mj-lt"/>
            </a:endParaRPr>
          </a:p>
          <a:p>
            <a:pPr algn="just">
              <a:lnSpc>
                <a:spcPct val="150000"/>
              </a:lnSpc>
            </a:pPr>
            <a:r>
              <a:rPr lang="en-US" altLang="en-US" sz="2400" dirty="0">
                <a:latin typeface="+mj-lt"/>
              </a:rPr>
              <a:t>Primary hyperparathyroidism with no symptoms</a:t>
            </a:r>
            <a:r>
              <a:rPr lang="en-US" altLang="en-US" sz="2400" dirty="0" smtClean="0">
                <a:latin typeface="+mj-lt"/>
              </a:rPr>
              <a:t>.</a:t>
            </a:r>
            <a:endParaRPr lang="en-US" altLang="en-US" sz="2400" dirty="0">
              <a:latin typeface="+mj-lt"/>
            </a:endParaRPr>
          </a:p>
          <a:p>
            <a:pPr algn="just">
              <a:lnSpc>
                <a:spcPct val="150000"/>
              </a:lnSpc>
            </a:pPr>
            <a:r>
              <a:rPr lang="en-US" altLang="en-US" sz="2400" dirty="0">
                <a:latin typeface="+mj-lt"/>
              </a:rPr>
              <a:t>Monitoring of therapy for osteoporosis</a:t>
            </a:r>
            <a:r>
              <a:rPr lang="en-US" altLang="en-US" sz="2400" dirty="0" smtClean="0">
                <a:latin typeface="+mj-lt"/>
              </a:rPr>
              <a:t>.</a:t>
            </a:r>
            <a:endParaRPr lang="en-US" altLang="en-US" sz="2400" dirty="0">
              <a:latin typeface="+mj-lt"/>
            </a:endParaRPr>
          </a:p>
        </p:txBody>
      </p:sp>
    </p:spTree>
    <p:extLst>
      <p:ext uri="{BB962C8B-B14F-4D97-AF65-F5344CB8AC3E}">
        <p14:creationId xmlns:p14="http://schemas.microsoft.com/office/powerpoint/2010/main" val="2222600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3729" cy="1325563"/>
          </a:xfrm>
        </p:spPr>
        <p:txBody>
          <a:bodyPr/>
          <a:lstStyle/>
          <a:p>
            <a:r>
              <a:rPr lang="en-US" dirty="0"/>
              <a:t>How is osteoporosis treated? </a:t>
            </a:r>
          </a:p>
        </p:txBody>
      </p:sp>
      <p:sp>
        <p:nvSpPr>
          <p:cNvPr id="3" name="Content Placeholder 2"/>
          <p:cNvSpPr>
            <a:spLocks noGrp="1"/>
          </p:cNvSpPr>
          <p:nvPr>
            <p:ph idx="1"/>
          </p:nvPr>
        </p:nvSpPr>
        <p:spPr>
          <a:xfrm>
            <a:off x="1152099" y="1690688"/>
            <a:ext cx="6599830" cy="4532691"/>
          </a:xfrm>
        </p:spPr>
        <p:txBody>
          <a:bodyPr>
            <a:normAutofit lnSpcReduction="10000"/>
          </a:bodyPr>
          <a:lstStyle/>
          <a:p>
            <a:pPr marL="365760" lvl="1" indent="0" algn="just" fontAlgn="auto">
              <a:spcAft>
                <a:spcPts val="0"/>
              </a:spcAft>
              <a:buNone/>
              <a:defRPr/>
            </a:pPr>
            <a:r>
              <a:rPr lang="en-US" altLang="en-US" sz="2600" b="1" dirty="0">
                <a:latin typeface="+mj-lt"/>
              </a:rPr>
              <a:t>FDA-Approved Drugs for Osteoporosis</a:t>
            </a:r>
            <a:endParaRPr lang="en-US" sz="2600" b="1" dirty="0" smtClean="0">
              <a:latin typeface="+mj-lt"/>
            </a:endParaRPr>
          </a:p>
          <a:p>
            <a:pPr marL="457200" indent="-457200" algn="just">
              <a:lnSpc>
                <a:spcPct val="80000"/>
              </a:lnSpc>
              <a:buFont typeface="+mj-lt"/>
              <a:buAutoNum type="arabicPeriod"/>
            </a:pPr>
            <a:r>
              <a:rPr lang="en-US" altLang="en-US" sz="2400" dirty="0">
                <a:latin typeface="+mj-lt"/>
              </a:rPr>
              <a:t>Bisphosphonates</a:t>
            </a:r>
          </a:p>
          <a:p>
            <a:pPr marL="457200" indent="-457200" algn="just">
              <a:lnSpc>
                <a:spcPct val="80000"/>
              </a:lnSpc>
              <a:buFont typeface="+mj-lt"/>
              <a:buAutoNum type="arabicPeriod"/>
            </a:pPr>
            <a:r>
              <a:rPr lang="en-US" altLang="en-US" sz="2400" dirty="0">
                <a:latin typeface="+mj-lt"/>
              </a:rPr>
              <a:t>Selective Estrogen Receptor Modulators (SERMs)</a:t>
            </a:r>
          </a:p>
          <a:p>
            <a:pPr marL="457200" indent="-457200" algn="just">
              <a:lnSpc>
                <a:spcPct val="80000"/>
              </a:lnSpc>
              <a:buFont typeface="+mj-lt"/>
              <a:buAutoNum type="arabicPeriod"/>
            </a:pPr>
            <a:r>
              <a:rPr lang="en-US" altLang="en-US" sz="2400" dirty="0">
                <a:latin typeface="+mj-lt"/>
              </a:rPr>
              <a:t>Calcitonin</a:t>
            </a:r>
          </a:p>
          <a:p>
            <a:pPr marL="457200" indent="-457200" algn="just">
              <a:lnSpc>
                <a:spcPct val="80000"/>
              </a:lnSpc>
              <a:buFont typeface="+mj-lt"/>
              <a:buAutoNum type="arabicPeriod"/>
            </a:pPr>
            <a:r>
              <a:rPr lang="en-US" altLang="en-US" sz="2400" dirty="0">
                <a:latin typeface="+mj-lt"/>
              </a:rPr>
              <a:t>Parathyroid Hormone </a:t>
            </a:r>
          </a:p>
          <a:p>
            <a:pPr marL="457200" indent="-457200" algn="just">
              <a:lnSpc>
                <a:spcPct val="80000"/>
              </a:lnSpc>
              <a:buFont typeface="+mj-lt"/>
              <a:buAutoNum type="arabicPeriod"/>
            </a:pPr>
            <a:r>
              <a:rPr lang="en-US" altLang="en-US" sz="2400" dirty="0">
                <a:latin typeface="+mj-lt"/>
              </a:rPr>
              <a:t>Estrogen/Hormone Therapy (ET/HT)</a:t>
            </a:r>
          </a:p>
          <a:p>
            <a:pPr marL="365760" lvl="1" indent="0" algn="just" fontAlgn="auto">
              <a:spcAft>
                <a:spcPts val="0"/>
              </a:spcAft>
              <a:buNone/>
              <a:defRPr/>
            </a:pPr>
            <a:endParaRPr lang="en-US" dirty="0" smtClean="0">
              <a:latin typeface="+mj-lt"/>
            </a:endParaRPr>
          </a:p>
          <a:p>
            <a:pPr marL="365760" lvl="1" indent="0" algn="just" fontAlgn="auto">
              <a:spcAft>
                <a:spcPts val="0"/>
              </a:spcAft>
              <a:buNone/>
              <a:defRPr/>
            </a:pPr>
            <a:r>
              <a:rPr lang="en-US" sz="2600" b="1" dirty="0" smtClean="0">
                <a:latin typeface="+mj-lt"/>
              </a:rPr>
              <a:t>Besides the approved drugs, maintaining the followings are required</a:t>
            </a:r>
          </a:p>
          <a:p>
            <a:pPr marL="822960" lvl="1" indent="-457200" algn="just">
              <a:buFont typeface="+mj-lt"/>
              <a:buAutoNum type="arabicPeriod"/>
              <a:defRPr/>
            </a:pPr>
            <a:r>
              <a:rPr lang="en-US" dirty="0" smtClean="0">
                <a:latin typeface="+mj-lt"/>
              </a:rPr>
              <a:t>Calcium </a:t>
            </a:r>
            <a:endParaRPr lang="en-US" dirty="0">
              <a:latin typeface="+mj-lt"/>
            </a:endParaRPr>
          </a:p>
          <a:p>
            <a:pPr marL="822960" lvl="1" indent="-457200" algn="just">
              <a:buFont typeface="+mj-lt"/>
              <a:buAutoNum type="arabicPeriod"/>
              <a:defRPr/>
            </a:pPr>
            <a:r>
              <a:rPr lang="en-US" dirty="0" smtClean="0">
                <a:latin typeface="+mj-lt"/>
              </a:rPr>
              <a:t>Vitamin </a:t>
            </a:r>
            <a:r>
              <a:rPr lang="en-US" dirty="0">
                <a:latin typeface="+mj-lt"/>
              </a:rPr>
              <a:t>D </a:t>
            </a:r>
          </a:p>
          <a:p>
            <a:pPr marL="822960" lvl="1" indent="-457200" algn="just">
              <a:buFont typeface="+mj-lt"/>
              <a:buAutoNum type="arabicPeriod"/>
              <a:defRPr/>
            </a:pPr>
            <a:r>
              <a:rPr lang="en-US" dirty="0" smtClean="0">
                <a:latin typeface="+mj-lt"/>
              </a:rPr>
              <a:t>Physical activity</a:t>
            </a:r>
            <a:endParaRPr lang="en-US" dirty="0">
              <a:latin typeface="+mj-lt"/>
            </a:endParaRPr>
          </a:p>
        </p:txBody>
      </p:sp>
      <p:pic>
        <p:nvPicPr>
          <p:cNvPr id="5" name="Picture 6" descr="http://arca-med.com/wp-content/uploads/2011/12/Prevent-Osteopor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1760" y="1509138"/>
            <a:ext cx="3096904" cy="4686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51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142957" cy="1325563"/>
          </a:xfrm>
        </p:spPr>
        <p:txBody>
          <a:bodyPr/>
          <a:lstStyle/>
          <a:p>
            <a:r>
              <a:rPr lang="en-US" dirty="0"/>
              <a:t>Prevention</a:t>
            </a:r>
          </a:p>
        </p:txBody>
      </p:sp>
      <p:sp>
        <p:nvSpPr>
          <p:cNvPr id="3" name="Content Placeholder 2"/>
          <p:cNvSpPr>
            <a:spLocks noGrp="1"/>
          </p:cNvSpPr>
          <p:nvPr>
            <p:ph idx="1"/>
          </p:nvPr>
        </p:nvSpPr>
        <p:spPr>
          <a:xfrm>
            <a:off x="838200" y="1690688"/>
            <a:ext cx="10515600" cy="4351338"/>
          </a:xfrm>
        </p:spPr>
        <p:txBody>
          <a:bodyPr>
            <a:normAutofit/>
          </a:bodyPr>
          <a:lstStyle/>
          <a:p>
            <a:pPr algn="just"/>
            <a:r>
              <a:rPr lang="en-US" altLang="en-US" sz="2400" dirty="0">
                <a:latin typeface="+mj-lt"/>
              </a:rPr>
              <a:t>Lifestyle changes may be the best way of preventing osteoporosis. </a:t>
            </a:r>
            <a:endParaRPr lang="en-US" altLang="en-US" sz="2400" dirty="0" smtClean="0">
              <a:latin typeface="+mj-lt"/>
            </a:endParaRPr>
          </a:p>
          <a:p>
            <a:pPr algn="just"/>
            <a:r>
              <a:rPr lang="en-US" altLang="en-US" sz="2400" dirty="0" smtClean="0">
                <a:latin typeface="+mj-lt"/>
              </a:rPr>
              <a:t>Make </a:t>
            </a:r>
            <a:r>
              <a:rPr lang="en-US" altLang="en-US" sz="2400" dirty="0">
                <a:latin typeface="+mj-lt"/>
              </a:rPr>
              <a:t>sure you get </a:t>
            </a:r>
            <a:r>
              <a:rPr lang="en-US" altLang="en-US" sz="2400" b="1" dirty="0">
                <a:latin typeface="+mj-lt"/>
              </a:rPr>
              <a:t>enough calcium </a:t>
            </a:r>
            <a:r>
              <a:rPr lang="en-US" altLang="en-US" sz="2400" dirty="0">
                <a:latin typeface="+mj-lt"/>
              </a:rPr>
              <a:t>in your diet or through supplements (roughly 1,000–1,200 mg/day, but will depend on your age). </a:t>
            </a:r>
            <a:endParaRPr lang="en-US" altLang="en-US" sz="2400" dirty="0" smtClean="0">
              <a:latin typeface="+mj-lt"/>
            </a:endParaRPr>
          </a:p>
          <a:p>
            <a:pPr algn="just"/>
            <a:r>
              <a:rPr lang="en-US" altLang="en-US" sz="2400" dirty="0" smtClean="0">
                <a:latin typeface="+mj-lt"/>
              </a:rPr>
              <a:t>Get </a:t>
            </a:r>
            <a:r>
              <a:rPr lang="en-US" altLang="en-US" sz="2400" b="1" dirty="0">
                <a:latin typeface="+mj-lt"/>
              </a:rPr>
              <a:t>enough vitamin D </a:t>
            </a:r>
            <a:r>
              <a:rPr lang="en-US" altLang="en-US" sz="2400" dirty="0">
                <a:latin typeface="+mj-lt"/>
              </a:rPr>
              <a:t>(400–1,000 IU/day, depending on your age and your blood level of vitamin D measured by your doctor). </a:t>
            </a:r>
            <a:endParaRPr lang="en-US" altLang="en-US" sz="2400" dirty="0" smtClean="0">
              <a:latin typeface="+mj-lt"/>
            </a:endParaRPr>
          </a:p>
          <a:p>
            <a:pPr algn="just"/>
            <a:r>
              <a:rPr lang="en-US" altLang="en-US" sz="2400" dirty="0">
                <a:latin typeface="+mj-lt"/>
              </a:rPr>
              <a:t>You also should get </a:t>
            </a:r>
            <a:r>
              <a:rPr lang="en-US" altLang="en-US" sz="2400" b="1" dirty="0">
                <a:latin typeface="+mj-lt"/>
              </a:rPr>
              <a:t>treatment of any underlying medical problem </a:t>
            </a:r>
            <a:r>
              <a:rPr lang="en-US" altLang="en-US" sz="2400" dirty="0">
                <a:latin typeface="+mj-lt"/>
              </a:rPr>
              <a:t>that can cause osteoporosis. </a:t>
            </a:r>
            <a:endParaRPr lang="en-US" altLang="en-US" sz="2400" dirty="0" smtClean="0">
              <a:latin typeface="+mj-lt"/>
            </a:endParaRPr>
          </a:p>
          <a:p>
            <a:pPr algn="just"/>
            <a:r>
              <a:rPr lang="en-US" altLang="en-US" sz="2400" b="1" dirty="0" smtClean="0">
                <a:latin typeface="+mj-lt"/>
              </a:rPr>
              <a:t>Stop </a:t>
            </a:r>
            <a:r>
              <a:rPr lang="en-US" altLang="en-US" sz="2400" b="1" dirty="0">
                <a:latin typeface="+mj-lt"/>
              </a:rPr>
              <a:t>smoking</a:t>
            </a:r>
            <a:r>
              <a:rPr lang="en-US" altLang="en-US" sz="2400" dirty="0">
                <a:latin typeface="+mj-lt"/>
              </a:rPr>
              <a:t>. </a:t>
            </a:r>
            <a:endParaRPr lang="en-US" altLang="en-US" sz="2400" dirty="0" smtClean="0">
              <a:latin typeface="+mj-lt"/>
            </a:endParaRPr>
          </a:p>
          <a:p>
            <a:pPr algn="just"/>
            <a:r>
              <a:rPr lang="en-US" altLang="en-US" sz="2400" b="1" dirty="0" smtClean="0">
                <a:latin typeface="+mj-lt"/>
              </a:rPr>
              <a:t>Engage </a:t>
            </a:r>
            <a:r>
              <a:rPr lang="en-US" altLang="en-US" sz="2400" b="1" dirty="0">
                <a:latin typeface="+mj-lt"/>
              </a:rPr>
              <a:t>in weight-bearing exercise</a:t>
            </a:r>
            <a:r>
              <a:rPr lang="en-US" altLang="en-US" sz="2400" dirty="0">
                <a:latin typeface="+mj-lt"/>
              </a:rPr>
              <a:t>. Aim for at </a:t>
            </a:r>
            <a:r>
              <a:rPr lang="en-US" altLang="en-US" sz="2400" dirty="0" smtClean="0">
                <a:latin typeface="+mj-lt"/>
              </a:rPr>
              <a:t>least 30 </a:t>
            </a:r>
            <a:r>
              <a:rPr lang="en-US" altLang="en-US" sz="2400" dirty="0">
                <a:latin typeface="+mj-lt"/>
              </a:rPr>
              <a:t>minutes a day five times a week or 50 minutes a day three times a </a:t>
            </a:r>
            <a:r>
              <a:rPr lang="en-US" altLang="en-US" sz="2400" dirty="0" smtClean="0">
                <a:latin typeface="+mj-lt"/>
              </a:rPr>
              <a:t>week</a:t>
            </a:r>
            <a:r>
              <a:rPr lang="en-US" altLang="en-US" sz="2400" dirty="0">
                <a:latin typeface="+mj-lt"/>
              </a:rPr>
              <a:t>.</a:t>
            </a:r>
          </a:p>
        </p:txBody>
      </p:sp>
    </p:spTree>
    <p:extLst>
      <p:ext uri="{BB962C8B-B14F-4D97-AF65-F5344CB8AC3E}">
        <p14:creationId xmlns:p14="http://schemas.microsoft.com/office/powerpoint/2010/main" val="92053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01751" cy="1325563"/>
          </a:xfrm>
        </p:spPr>
        <p:txBody>
          <a:bodyPr/>
          <a:lstStyle/>
          <a:p>
            <a:r>
              <a:rPr lang="en-US" dirty="0"/>
              <a:t>Living with osteoporosis </a:t>
            </a:r>
          </a:p>
        </p:txBody>
      </p:sp>
      <p:sp>
        <p:nvSpPr>
          <p:cNvPr id="3" name="Content Placeholder 2"/>
          <p:cNvSpPr>
            <a:spLocks noGrp="1"/>
          </p:cNvSpPr>
          <p:nvPr>
            <p:ph idx="1"/>
          </p:nvPr>
        </p:nvSpPr>
        <p:spPr>
          <a:xfrm>
            <a:off x="838200" y="1839273"/>
            <a:ext cx="10515600" cy="4351338"/>
          </a:xfrm>
        </p:spPr>
        <p:txBody>
          <a:bodyPr/>
          <a:lstStyle/>
          <a:p>
            <a:pPr algn="just">
              <a:defRPr/>
            </a:pPr>
            <a:r>
              <a:rPr lang="en-US" sz="2400" dirty="0">
                <a:latin typeface="+mj-lt"/>
              </a:rPr>
              <a:t>If you have osteoporosis, it is important to help prevent not just further bone loss but also a fracture. </a:t>
            </a:r>
            <a:endParaRPr lang="en-US" sz="2400" dirty="0" smtClean="0">
              <a:latin typeface="+mj-lt"/>
            </a:endParaRPr>
          </a:p>
          <a:p>
            <a:pPr algn="just">
              <a:defRPr/>
            </a:pPr>
            <a:r>
              <a:rPr lang="en-US" sz="2400" dirty="0" smtClean="0">
                <a:latin typeface="+mj-lt"/>
              </a:rPr>
              <a:t>Here </a:t>
            </a:r>
            <a:r>
              <a:rPr lang="en-US" sz="2400" dirty="0">
                <a:latin typeface="+mj-lt"/>
              </a:rPr>
              <a:t>are some ways to decrease your chance of falls:</a:t>
            </a:r>
          </a:p>
          <a:p>
            <a:pPr marL="708660" lvl="1" indent="-342900" algn="just">
              <a:defRPr/>
            </a:pPr>
            <a:r>
              <a:rPr lang="en-US" b="1" dirty="0">
                <a:latin typeface="+mj-lt"/>
              </a:rPr>
              <a:t>Use a walking aid</a:t>
            </a:r>
            <a:r>
              <a:rPr lang="en-US" dirty="0">
                <a:latin typeface="+mj-lt"/>
              </a:rPr>
              <a:t>. If you are unsteady, use a cane or walker. </a:t>
            </a:r>
          </a:p>
          <a:p>
            <a:pPr marL="708660" lvl="1" indent="-342900" algn="just">
              <a:defRPr/>
            </a:pPr>
            <a:r>
              <a:rPr lang="en-US" b="1" dirty="0">
                <a:latin typeface="+mj-lt"/>
              </a:rPr>
              <a:t>Remove hazards in the home</a:t>
            </a:r>
            <a:r>
              <a:rPr lang="en-US" dirty="0">
                <a:latin typeface="+mj-lt"/>
              </a:rPr>
              <a:t>. Remove throw rugs. Also, remove or secure loose wires or cables that may make you trip. Add nightlights in the hallways leading to the bathroom. Install grab bars in the bathroom and nonskid mats near sinks and the tub. </a:t>
            </a:r>
          </a:p>
          <a:p>
            <a:pPr marL="708660" lvl="1" indent="-342900" algn="just">
              <a:defRPr/>
            </a:pPr>
            <a:r>
              <a:rPr lang="en-US" b="1" dirty="0">
                <a:latin typeface="+mj-lt"/>
              </a:rPr>
              <a:t>Get help carrying or lifting heavy items. </a:t>
            </a:r>
            <a:r>
              <a:rPr lang="en-US" dirty="0">
                <a:latin typeface="+mj-lt"/>
              </a:rPr>
              <a:t>If you are not careful, you could fall, or even suffer a spine fracture without falling. </a:t>
            </a:r>
          </a:p>
          <a:p>
            <a:pPr marL="708660" lvl="1" indent="-342900" algn="just">
              <a:defRPr/>
            </a:pPr>
            <a:r>
              <a:rPr lang="en-US" b="1" dirty="0">
                <a:latin typeface="+mj-lt"/>
              </a:rPr>
              <a:t>Wear sturdy shoes. </a:t>
            </a:r>
            <a:r>
              <a:rPr lang="en-US" dirty="0">
                <a:latin typeface="+mj-lt"/>
              </a:rPr>
              <a:t>This is above all true in winter or when it rains. </a:t>
            </a:r>
          </a:p>
          <a:p>
            <a:endParaRPr lang="en-US" dirty="0"/>
          </a:p>
        </p:txBody>
      </p:sp>
    </p:spTree>
    <p:extLst>
      <p:ext uri="{BB962C8B-B14F-4D97-AF65-F5344CB8AC3E}">
        <p14:creationId xmlns:p14="http://schemas.microsoft.com/office/powerpoint/2010/main" val="220235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6000" b="1" smtClean="0">
                <a:solidFill>
                  <a:srgbClr val="C00000"/>
                </a:solidFill>
              </a:rPr>
              <a:t>THANK YOU</a:t>
            </a:r>
            <a:endParaRPr lang="en-US" sz="6000" b="1" dirty="0">
              <a:solidFill>
                <a:srgbClr val="C00000"/>
              </a:solidFill>
            </a:endParaRPr>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0671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infopages.com/wp-content/uploads/2012/07/Mechanism-of-Osteopor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419" y="1974344"/>
            <a:ext cx="4821381" cy="3616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5407855" cy="1325563"/>
          </a:xfrm>
        </p:spPr>
        <p:txBody>
          <a:bodyPr/>
          <a:lstStyle/>
          <a:p>
            <a:r>
              <a:rPr lang="en-US" b="1" dirty="0"/>
              <a:t>What is Osteoporosis?</a:t>
            </a:r>
            <a:endParaRPr lang="en-US" dirty="0"/>
          </a:p>
        </p:txBody>
      </p:sp>
      <p:sp>
        <p:nvSpPr>
          <p:cNvPr id="3" name="Content Placeholder 2"/>
          <p:cNvSpPr>
            <a:spLocks noGrp="1"/>
          </p:cNvSpPr>
          <p:nvPr>
            <p:ph idx="1"/>
          </p:nvPr>
        </p:nvSpPr>
        <p:spPr>
          <a:xfrm>
            <a:off x="540328" y="2336474"/>
            <a:ext cx="5860472" cy="2891776"/>
          </a:xfrm>
        </p:spPr>
        <p:txBody>
          <a:bodyPr>
            <a:normAutofit/>
          </a:bodyPr>
          <a:lstStyle/>
          <a:p>
            <a:pPr marL="0" indent="0" algn="just">
              <a:buNone/>
            </a:pPr>
            <a:r>
              <a:rPr lang="en-US" altLang="en-US" sz="2400" dirty="0">
                <a:latin typeface="+mj-lt"/>
              </a:rPr>
              <a:t>“Silent disease” until complicated by fractures</a:t>
            </a:r>
          </a:p>
          <a:p>
            <a:pPr algn="just"/>
            <a:r>
              <a:rPr lang="en-US" altLang="en-US" sz="2400" dirty="0" smtClean="0">
                <a:latin typeface="+mj-lt"/>
              </a:rPr>
              <a:t>The most </a:t>
            </a:r>
            <a:r>
              <a:rPr lang="en-US" altLang="en-US" sz="2400" dirty="0">
                <a:latin typeface="+mj-lt"/>
              </a:rPr>
              <a:t>common bone disease in </a:t>
            </a:r>
            <a:r>
              <a:rPr lang="en-US" altLang="en-US" sz="2400" dirty="0" smtClean="0">
                <a:latin typeface="+mj-lt"/>
              </a:rPr>
              <a:t>humans </a:t>
            </a:r>
            <a:r>
              <a:rPr lang="en-US" altLang="en-US" sz="2400" dirty="0" smtClean="0">
                <a:latin typeface="+mj-lt"/>
              </a:rPr>
              <a:t>is characterized </a:t>
            </a:r>
            <a:r>
              <a:rPr lang="en-US" altLang="en-US" sz="2400" dirty="0">
                <a:latin typeface="+mj-lt"/>
              </a:rPr>
              <a:t>by:</a:t>
            </a:r>
          </a:p>
          <a:p>
            <a:pPr lvl="1" algn="just"/>
            <a:r>
              <a:rPr lang="en-US" altLang="en-US" dirty="0">
                <a:latin typeface="+mj-lt"/>
              </a:rPr>
              <a:t>Low bone mass</a:t>
            </a:r>
          </a:p>
          <a:p>
            <a:pPr lvl="1" algn="just"/>
            <a:r>
              <a:rPr lang="en-US" altLang="en-US" dirty="0" smtClean="0">
                <a:latin typeface="+mj-lt"/>
              </a:rPr>
              <a:t>Micro-architectural </a:t>
            </a:r>
            <a:r>
              <a:rPr lang="en-US" altLang="en-US" dirty="0">
                <a:latin typeface="+mj-lt"/>
              </a:rPr>
              <a:t>deterioration </a:t>
            </a:r>
          </a:p>
          <a:p>
            <a:pPr lvl="1" algn="just"/>
            <a:r>
              <a:rPr lang="en-US" altLang="en-US" dirty="0">
                <a:latin typeface="+mj-lt"/>
              </a:rPr>
              <a:t>Compromised bone strength</a:t>
            </a:r>
          </a:p>
          <a:p>
            <a:pPr lvl="1" algn="just"/>
            <a:r>
              <a:rPr lang="en-US" altLang="en-US" dirty="0">
                <a:latin typeface="+mj-lt"/>
              </a:rPr>
              <a:t>Increased risk for fracture</a:t>
            </a:r>
          </a:p>
          <a:p>
            <a:endParaRPr lang="en-US" altLang="en-US" dirty="0"/>
          </a:p>
        </p:txBody>
      </p:sp>
    </p:spTree>
    <p:extLst>
      <p:ext uri="{BB962C8B-B14F-4D97-AF65-F5344CB8AC3E}">
        <p14:creationId xmlns:p14="http://schemas.microsoft.com/office/powerpoint/2010/main" val="331553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50391" cy="1325563"/>
          </a:xfrm>
        </p:spPr>
        <p:txBody>
          <a:bodyPr/>
          <a:lstStyle/>
          <a:p>
            <a:r>
              <a:rPr lang="en-US" b="1" dirty="0"/>
              <a:t>What causes osteoporosis? </a:t>
            </a:r>
            <a:endParaRPr lang="en-US" dirty="0"/>
          </a:p>
        </p:txBody>
      </p:sp>
      <p:sp>
        <p:nvSpPr>
          <p:cNvPr id="3" name="Content Placeholder 2"/>
          <p:cNvSpPr>
            <a:spLocks noGrp="1"/>
          </p:cNvSpPr>
          <p:nvPr>
            <p:ph idx="1"/>
          </p:nvPr>
        </p:nvSpPr>
        <p:spPr>
          <a:xfrm>
            <a:off x="838200" y="2468238"/>
            <a:ext cx="5978236" cy="3066112"/>
          </a:xfrm>
        </p:spPr>
        <p:txBody>
          <a:bodyPr>
            <a:normAutofit/>
          </a:bodyPr>
          <a:lstStyle/>
          <a:p>
            <a:pPr algn="just"/>
            <a:r>
              <a:rPr lang="en-US" altLang="en-US" sz="2400" dirty="0">
                <a:latin typeface="+mj-lt"/>
              </a:rPr>
              <a:t>Osteoporosis results from a loss of bone mass (measured as bone density) and from a change in bone structure. </a:t>
            </a:r>
          </a:p>
          <a:p>
            <a:pPr algn="just"/>
            <a:r>
              <a:rPr lang="en-US" altLang="en-US" sz="2400" dirty="0">
                <a:latin typeface="+mj-lt"/>
              </a:rPr>
              <a:t>Many factors will raise your risk of developing osteoporosis and breaking a bone. </a:t>
            </a:r>
          </a:p>
          <a:p>
            <a:pPr algn="just"/>
            <a:r>
              <a:rPr lang="en-US" altLang="en-US" sz="2400" dirty="0">
                <a:latin typeface="+mj-lt"/>
              </a:rPr>
              <a:t>Recognizing your risk factors is important so you can take steps to prevent this condition or treat it before it becomes worse. </a:t>
            </a:r>
          </a:p>
        </p:txBody>
      </p:sp>
      <p:pic>
        <p:nvPicPr>
          <p:cNvPr id="6" name="Picture 2" descr="http://robarmstrong.typepad.com/.a/6a0133ec75f790970b0133ed5b60c3970b-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082" y="2041020"/>
            <a:ext cx="4489922" cy="3920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26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nos.org.uk/image/whoiteffects.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26340" y="1849582"/>
            <a:ext cx="7539320" cy="3158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31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99695" cy="1325563"/>
          </a:xfrm>
        </p:spPr>
        <p:txBody>
          <a:bodyPr/>
          <a:lstStyle/>
          <a:p>
            <a:r>
              <a:rPr lang="en-US" dirty="0"/>
              <a:t>Common risk factors for osteoporosis</a:t>
            </a:r>
          </a:p>
        </p:txBody>
      </p:sp>
      <p:sp>
        <p:nvSpPr>
          <p:cNvPr id="3" name="Content Placeholder 2"/>
          <p:cNvSpPr>
            <a:spLocks noGrp="1"/>
          </p:cNvSpPr>
          <p:nvPr>
            <p:ph idx="1"/>
          </p:nvPr>
        </p:nvSpPr>
        <p:spPr>
          <a:xfrm>
            <a:off x="1035152" y="1551709"/>
            <a:ext cx="10813473" cy="4572000"/>
          </a:xfrm>
        </p:spPr>
        <p:txBody>
          <a:bodyPr>
            <a:normAutofit fontScale="77500" lnSpcReduction="20000"/>
          </a:bodyPr>
          <a:lstStyle/>
          <a:p>
            <a:pPr marL="514350" indent="-514350" algn="just" fontAlgn="auto">
              <a:spcAft>
                <a:spcPts val="0"/>
              </a:spcAft>
              <a:buFont typeface="+mj-lt"/>
              <a:buAutoNum type="arabicPeriod"/>
              <a:defRPr/>
            </a:pPr>
            <a:r>
              <a:rPr lang="en-US" sz="3100" b="1" dirty="0" smtClean="0">
                <a:latin typeface="+mj-lt"/>
              </a:rPr>
              <a:t>Female</a:t>
            </a:r>
            <a:endParaRPr lang="en-US" sz="3100" b="1" dirty="0">
              <a:latin typeface="+mj-lt"/>
            </a:endParaRPr>
          </a:p>
          <a:p>
            <a:pPr marL="514350" indent="-514350" algn="just" fontAlgn="auto">
              <a:spcAft>
                <a:spcPts val="0"/>
              </a:spcAft>
              <a:buFont typeface="+mj-lt"/>
              <a:buAutoNum type="arabicPeriod"/>
              <a:defRPr/>
            </a:pPr>
            <a:r>
              <a:rPr lang="en-US" sz="3100" b="1" dirty="0" smtClean="0">
                <a:latin typeface="+mj-lt"/>
              </a:rPr>
              <a:t>Postmenopausal</a:t>
            </a:r>
            <a:endParaRPr lang="en-US" sz="3100" b="1" dirty="0">
              <a:latin typeface="+mj-lt"/>
            </a:endParaRPr>
          </a:p>
          <a:p>
            <a:pPr marL="514350" indent="-514350" algn="just" fontAlgn="auto">
              <a:spcAft>
                <a:spcPts val="0"/>
              </a:spcAft>
              <a:buFont typeface="+mj-lt"/>
              <a:buAutoNum type="arabicPeriod"/>
              <a:defRPr/>
            </a:pPr>
            <a:r>
              <a:rPr lang="en-US" sz="3100" b="1" dirty="0">
                <a:latin typeface="+mj-lt"/>
              </a:rPr>
              <a:t>Family history of </a:t>
            </a:r>
            <a:r>
              <a:rPr lang="en-US" sz="3100" b="1" dirty="0" smtClean="0">
                <a:latin typeface="+mj-lt"/>
              </a:rPr>
              <a:t>osteoporosis</a:t>
            </a:r>
            <a:endParaRPr lang="en-US" sz="3100" b="1" dirty="0">
              <a:latin typeface="+mj-lt"/>
            </a:endParaRPr>
          </a:p>
          <a:p>
            <a:pPr marL="514350" indent="-514350" algn="just" fontAlgn="auto">
              <a:spcAft>
                <a:spcPts val="0"/>
              </a:spcAft>
              <a:buFont typeface="+mj-lt"/>
              <a:buAutoNum type="arabicPeriod"/>
              <a:defRPr/>
            </a:pPr>
            <a:r>
              <a:rPr lang="en-US" sz="3100" b="1" dirty="0">
                <a:latin typeface="+mj-lt"/>
              </a:rPr>
              <a:t>Lack of </a:t>
            </a:r>
            <a:r>
              <a:rPr lang="en-US" sz="3100" b="1" dirty="0" smtClean="0">
                <a:latin typeface="+mj-lt"/>
              </a:rPr>
              <a:t>exercise</a:t>
            </a:r>
            <a:endParaRPr lang="en-US" sz="3100" b="1" dirty="0">
              <a:latin typeface="+mj-lt"/>
            </a:endParaRPr>
          </a:p>
          <a:p>
            <a:pPr marL="514350" indent="-514350" algn="just" fontAlgn="auto">
              <a:spcAft>
                <a:spcPts val="0"/>
              </a:spcAft>
              <a:buFont typeface="+mj-lt"/>
              <a:buAutoNum type="arabicPeriod"/>
              <a:defRPr/>
            </a:pPr>
            <a:r>
              <a:rPr lang="en-US" sz="3100" b="1" dirty="0">
                <a:latin typeface="+mj-lt"/>
              </a:rPr>
              <a:t>Small body </a:t>
            </a:r>
            <a:r>
              <a:rPr lang="en-US" sz="3100" b="1" dirty="0" smtClean="0">
                <a:latin typeface="+mj-lt"/>
              </a:rPr>
              <a:t>frame</a:t>
            </a:r>
            <a:endParaRPr lang="en-US" sz="3100" b="1" dirty="0">
              <a:latin typeface="+mj-lt"/>
            </a:endParaRPr>
          </a:p>
          <a:p>
            <a:pPr marL="514350" indent="-514350" algn="just" fontAlgn="auto">
              <a:spcAft>
                <a:spcPts val="0"/>
              </a:spcAft>
              <a:buFont typeface="+mj-lt"/>
              <a:buAutoNum type="arabicPeriod"/>
              <a:defRPr/>
            </a:pPr>
            <a:r>
              <a:rPr lang="en-US" sz="3100" b="1" dirty="0">
                <a:latin typeface="+mj-lt"/>
              </a:rPr>
              <a:t>Low calcium </a:t>
            </a:r>
            <a:r>
              <a:rPr lang="en-US" sz="3100" b="1" dirty="0" smtClean="0">
                <a:latin typeface="+mj-lt"/>
              </a:rPr>
              <a:t>intake</a:t>
            </a:r>
            <a:endParaRPr lang="en-US" sz="3100" b="1" dirty="0">
              <a:latin typeface="+mj-lt"/>
            </a:endParaRPr>
          </a:p>
          <a:p>
            <a:pPr marL="514350" indent="-514350" algn="just" fontAlgn="auto">
              <a:spcAft>
                <a:spcPts val="0"/>
              </a:spcAft>
              <a:buFont typeface="+mj-lt"/>
              <a:buAutoNum type="arabicPeriod"/>
              <a:defRPr/>
            </a:pPr>
            <a:r>
              <a:rPr lang="en-US" sz="3100" b="1" dirty="0">
                <a:latin typeface="+mj-lt"/>
              </a:rPr>
              <a:t>Vitamin D </a:t>
            </a:r>
            <a:r>
              <a:rPr lang="en-US" sz="3100" b="1" dirty="0" smtClean="0">
                <a:latin typeface="+mj-lt"/>
              </a:rPr>
              <a:t>deficiency</a:t>
            </a:r>
          </a:p>
          <a:p>
            <a:pPr marL="514350" indent="-514350" algn="just" fontAlgn="auto">
              <a:spcAft>
                <a:spcPts val="0"/>
              </a:spcAft>
              <a:buFont typeface="+mj-lt"/>
              <a:buAutoNum type="arabicPeriod"/>
              <a:defRPr/>
            </a:pPr>
            <a:r>
              <a:rPr lang="en-US" sz="3100" b="1" dirty="0" smtClean="0">
                <a:latin typeface="+mj-lt"/>
              </a:rPr>
              <a:t>Smoking</a:t>
            </a:r>
          </a:p>
          <a:p>
            <a:pPr marL="514350" indent="-514350" algn="just" fontAlgn="auto">
              <a:spcAft>
                <a:spcPts val="0"/>
              </a:spcAft>
              <a:buFont typeface="+mj-lt"/>
              <a:buAutoNum type="arabicPeriod"/>
              <a:defRPr/>
            </a:pPr>
            <a:r>
              <a:rPr lang="en-US" sz="3100" b="1" dirty="0" smtClean="0">
                <a:latin typeface="+mj-lt"/>
              </a:rPr>
              <a:t>Age</a:t>
            </a:r>
            <a:r>
              <a:rPr lang="en-US" sz="3100" dirty="0" smtClean="0">
                <a:latin typeface="+mj-lt"/>
              </a:rPr>
              <a:t> </a:t>
            </a:r>
            <a:r>
              <a:rPr lang="en-US" sz="3100" dirty="0">
                <a:latin typeface="+mj-lt"/>
              </a:rPr>
              <a:t>(starting in the mid-30s but more likely with advancing age) </a:t>
            </a:r>
            <a:endParaRPr lang="en-US" sz="3100" dirty="0" smtClean="0">
              <a:latin typeface="+mj-lt"/>
            </a:endParaRPr>
          </a:p>
          <a:p>
            <a:pPr marL="514350" indent="-514350" algn="just" fontAlgn="auto">
              <a:spcAft>
                <a:spcPts val="0"/>
              </a:spcAft>
              <a:buFont typeface="+mj-lt"/>
              <a:buAutoNum type="arabicPeriod"/>
              <a:defRPr/>
            </a:pPr>
            <a:r>
              <a:rPr lang="en-US" sz="3100" b="1" dirty="0" smtClean="0">
                <a:latin typeface="+mj-lt"/>
              </a:rPr>
              <a:t>Rheumatoid </a:t>
            </a:r>
            <a:r>
              <a:rPr lang="en-US" sz="3100" b="1" dirty="0">
                <a:latin typeface="+mj-lt"/>
              </a:rPr>
              <a:t>arthritis, hyperthyroidism, hyperparathyroidism, hypogonadism </a:t>
            </a:r>
            <a:endParaRPr lang="en-US" sz="3100" b="1" dirty="0" smtClean="0">
              <a:latin typeface="+mj-lt"/>
            </a:endParaRPr>
          </a:p>
          <a:p>
            <a:pPr marL="514350" indent="-514350" algn="just" fontAlgn="auto">
              <a:spcAft>
                <a:spcPts val="0"/>
              </a:spcAft>
              <a:buFont typeface="+mj-lt"/>
              <a:buAutoNum type="arabicPeriod"/>
              <a:defRPr/>
            </a:pPr>
            <a:r>
              <a:rPr lang="en-US" sz="3100" b="1" dirty="0" smtClean="0">
                <a:latin typeface="+mj-lt"/>
              </a:rPr>
              <a:t>Medications</a:t>
            </a:r>
            <a:r>
              <a:rPr lang="en-US" sz="3100" dirty="0" smtClean="0">
                <a:latin typeface="+mj-lt"/>
              </a:rPr>
              <a:t> </a:t>
            </a:r>
            <a:r>
              <a:rPr lang="en-US" sz="3100" dirty="0">
                <a:latin typeface="+mj-lt"/>
              </a:rPr>
              <a:t>– </a:t>
            </a:r>
            <a:r>
              <a:rPr lang="en-US" sz="3100" dirty="0" smtClean="0">
                <a:latin typeface="+mj-lt"/>
              </a:rPr>
              <a:t>corticosteroids, </a:t>
            </a:r>
            <a:r>
              <a:rPr lang="en-US" sz="3100" dirty="0">
                <a:latin typeface="+mj-lt"/>
              </a:rPr>
              <a:t>excess thyroid hormone, D</a:t>
            </a:r>
            <a:r>
              <a:rPr lang="en-US" sz="3100" dirty="0" smtClean="0">
                <a:latin typeface="+mj-lt"/>
              </a:rPr>
              <a:t>iuretics, </a:t>
            </a:r>
            <a:r>
              <a:rPr lang="en-US" sz="3100" dirty="0">
                <a:latin typeface="+mj-lt"/>
              </a:rPr>
              <a:t>and </a:t>
            </a:r>
            <a:r>
              <a:rPr lang="en-US" sz="3100" dirty="0" smtClean="0">
                <a:latin typeface="+mj-lt"/>
              </a:rPr>
              <a:t>anticonvulsants</a:t>
            </a:r>
            <a:endParaRPr lang="en-US" sz="3100" dirty="0">
              <a:latin typeface="+mj-lt"/>
            </a:endParaRPr>
          </a:p>
          <a:p>
            <a:endParaRPr lang="en-US" dirty="0"/>
          </a:p>
        </p:txBody>
      </p:sp>
    </p:spTree>
    <p:extLst>
      <p:ext uri="{BB962C8B-B14F-4D97-AF65-F5344CB8AC3E}">
        <p14:creationId xmlns:p14="http://schemas.microsoft.com/office/powerpoint/2010/main" val="244362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84434" cy="1325563"/>
          </a:xfrm>
        </p:spPr>
        <p:txBody>
          <a:bodyPr/>
          <a:lstStyle/>
          <a:p>
            <a:r>
              <a:rPr lang="en-US" altLang="en-US" dirty="0"/>
              <a:t>Factors Associated with Bone Loss in Men</a:t>
            </a:r>
            <a:endParaRPr lang="en-US" dirty="0"/>
          </a:p>
        </p:txBody>
      </p:sp>
      <p:sp>
        <p:nvSpPr>
          <p:cNvPr id="3" name="Content Placeholder 2"/>
          <p:cNvSpPr>
            <a:spLocks noGrp="1"/>
          </p:cNvSpPr>
          <p:nvPr>
            <p:ph idx="1"/>
          </p:nvPr>
        </p:nvSpPr>
        <p:spPr/>
        <p:txBody>
          <a:bodyPr>
            <a:normAutofit/>
          </a:bodyPr>
          <a:lstStyle/>
          <a:p>
            <a:pPr marL="457200" indent="-457200" algn="just">
              <a:buFont typeface="+mj-lt"/>
              <a:buAutoNum type="arabicPeriod"/>
            </a:pPr>
            <a:r>
              <a:rPr lang="en-US" altLang="en-US" sz="2400" dirty="0" smtClean="0">
                <a:latin typeface="+mj-lt"/>
              </a:rPr>
              <a:t>Genetics</a:t>
            </a:r>
            <a:endParaRPr lang="en-US" altLang="en-US" sz="2400" dirty="0">
              <a:latin typeface="+mj-lt"/>
            </a:endParaRPr>
          </a:p>
          <a:p>
            <a:pPr marL="457200" indent="-457200" algn="just">
              <a:buFont typeface="+mj-lt"/>
              <a:buAutoNum type="arabicPeriod"/>
            </a:pPr>
            <a:r>
              <a:rPr lang="en-US" altLang="en-US" sz="2400" dirty="0" smtClean="0">
                <a:latin typeface="+mj-lt"/>
              </a:rPr>
              <a:t>Smoking/alcohol</a:t>
            </a:r>
            <a:endParaRPr lang="en-US" altLang="en-US" sz="2400" dirty="0">
              <a:latin typeface="+mj-lt"/>
            </a:endParaRPr>
          </a:p>
          <a:p>
            <a:pPr marL="457200" indent="-457200" algn="just">
              <a:buFont typeface="+mj-lt"/>
              <a:buAutoNum type="arabicPeriod"/>
            </a:pPr>
            <a:r>
              <a:rPr lang="en-US" altLang="en-US" sz="2400" dirty="0">
                <a:latin typeface="+mj-lt"/>
              </a:rPr>
              <a:t>Calcium intake</a:t>
            </a:r>
          </a:p>
          <a:p>
            <a:pPr marL="457200" indent="-457200" algn="just">
              <a:buFont typeface="+mj-lt"/>
              <a:buAutoNum type="arabicPeriod"/>
            </a:pPr>
            <a:r>
              <a:rPr lang="en-US" altLang="en-US" sz="2400" dirty="0">
                <a:latin typeface="+mj-lt"/>
              </a:rPr>
              <a:t>Physical </a:t>
            </a:r>
            <a:r>
              <a:rPr lang="en-US" altLang="en-US" sz="2400" dirty="0" smtClean="0">
                <a:latin typeface="+mj-lt"/>
              </a:rPr>
              <a:t>activity/strength</a:t>
            </a:r>
            <a:endParaRPr lang="en-US" altLang="en-US" sz="2400" dirty="0">
              <a:latin typeface="+mj-lt"/>
            </a:endParaRPr>
          </a:p>
          <a:p>
            <a:pPr marL="457200" indent="-457200" algn="just">
              <a:buFont typeface="+mj-lt"/>
              <a:buAutoNum type="arabicPeriod"/>
            </a:pPr>
            <a:r>
              <a:rPr lang="en-US" altLang="en-US" sz="2400" dirty="0">
                <a:latin typeface="+mj-lt"/>
              </a:rPr>
              <a:t>Testosterone </a:t>
            </a:r>
            <a:r>
              <a:rPr lang="en-US" altLang="en-US" sz="2400" dirty="0" smtClean="0">
                <a:latin typeface="+mj-lt"/>
              </a:rPr>
              <a:t>production</a:t>
            </a:r>
            <a:endParaRPr lang="en-US" altLang="en-US" sz="2400" dirty="0">
              <a:latin typeface="+mj-lt"/>
            </a:endParaRPr>
          </a:p>
          <a:p>
            <a:pPr marL="457200" indent="-457200" algn="just">
              <a:buFont typeface="+mj-lt"/>
              <a:buAutoNum type="arabicPeriod"/>
            </a:pPr>
            <a:r>
              <a:rPr lang="en-US" altLang="en-US" sz="2400" dirty="0">
                <a:latin typeface="+mj-lt"/>
              </a:rPr>
              <a:t>Estrogen production</a:t>
            </a:r>
          </a:p>
          <a:p>
            <a:endParaRPr lang="en-US" dirty="0"/>
          </a:p>
        </p:txBody>
      </p:sp>
    </p:spTree>
    <p:extLst>
      <p:ext uri="{BB962C8B-B14F-4D97-AF65-F5344CB8AC3E}">
        <p14:creationId xmlns:p14="http://schemas.microsoft.com/office/powerpoint/2010/main" val="31484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31745" cy="1325563"/>
          </a:xfrm>
        </p:spPr>
        <p:txBody>
          <a:bodyPr/>
          <a:lstStyle/>
          <a:p>
            <a:r>
              <a:rPr lang="en-US" altLang="en-US" dirty="0"/>
              <a:t>Risk </a:t>
            </a:r>
            <a:r>
              <a:rPr lang="en-US" altLang="en-US" dirty="0" smtClean="0"/>
              <a:t>Assessment / Diagnosis </a:t>
            </a:r>
            <a:endParaRPr lang="en-US" dirty="0"/>
          </a:p>
        </p:txBody>
      </p:sp>
      <p:sp>
        <p:nvSpPr>
          <p:cNvPr id="3" name="Content Placeholder 2"/>
          <p:cNvSpPr>
            <a:spLocks noGrp="1"/>
          </p:cNvSpPr>
          <p:nvPr>
            <p:ph idx="1"/>
          </p:nvPr>
        </p:nvSpPr>
        <p:spPr/>
        <p:txBody>
          <a:bodyPr>
            <a:normAutofit/>
          </a:bodyPr>
          <a:lstStyle/>
          <a:p>
            <a:pPr algn="just">
              <a:lnSpc>
                <a:spcPct val="100000"/>
              </a:lnSpc>
            </a:pPr>
            <a:r>
              <a:rPr lang="en-US" altLang="en-US" sz="2400" dirty="0">
                <a:latin typeface="+mj-lt"/>
              </a:rPr>
              <a:t>After menopause, all women should be evaluated clinically for osteoporosis risk to determine need for BMD </a:t>
            </a:r>
            <a:r>
              <a:rPr lang="en-US" altLang="en-US" sz="2400" dirty="0" smtClean="0">
                <a:latin typeface="+mj-lt"/>
              </a:rPr>
              <a:t>testing.</a:t>
            </a:r>
            <a:endParaRPr lang="en-US" altLang="en-US" sz="2400" dirty="0">
              <a:latin typeface="+mj-lt"/>
            </a:endParaRPr>
          </a:p>
          <a:p>
            <a:pPr algn="just">
              <a:lnSpc>
                <a:spcPct val="100000"/>
              </a:lnSpc>
            </a:pPr>
            <a:r>
              <a:rPr lang="en-US" altLang="en-US" sz="2400" dirty="0">
                <a:latin typeface="+mj-lt"/>
              </a:rPr>
              <a:t>50-60% of men with osteoporosis have disorders known to reduce bone loss, such as hyperparathyroidism, intestinal disorders, malignancies, conditions resulting in </a:t>
            </a:r>
            <a:r>
              <a:rPr lang="en-US" altLang="en-US" sz="2400" dirty="0" smtClean="0">
                <a:latin typeface="+mj-lt"/>
              </a:rPr>
              <a:t>immobilization.</a:t>
            </a:r>
            <a:endParaRPr lang="en-US" altLang="en-US" sz="2400" dirty="0">
              <a:latin typeface="+mj-lt"/>
            </a:endParaRPr>
          </a:p>
          <a:p>
            <a:pPr algn="just">
              <a:lnSpc>
                <a:spcPct val="100000"/>
              </a:lnSpc>
            </a:pPr>
            <a:r>
              <a:rPr lang="en-US" altLang="en-US" sz="2400" dirty="0">
                <a:latin typeface="+mj-lt"/>
              </a:rPr>
              <a:t>BMD recommended in men with known risk factors and who have lost &gt; 1.5 inches in </a:t>
            </a:r>
            <a:r>
              <a:rPr lang="en-US" altLang="en-US" sz="2400" dirty="0" smtClean="0">
                <a:latin typeface="+mj-lt"/>
              </a:rPr>
              <a:t>height.</a:t>
            </a:r>
            <a:endParaRPr lang="en-US" altLang="en-US" sz="2400" dirty="0">
              <a:latin typeface="+mj-lt"/>
            </a:endParaRPr>
          </a:p>
          <a:p>
            <a:pPr algn="just">
              <a:lnSpc>
                <a:spcPct val="100000"/>
              </a:lnSpc>
            </a:pPr>
            <a:r>
              <a:rPr lang="en-US" altLang="en-US" sz="2400" dirty="0">
                <a:latin typeface="+mj-lt"/>
              </a:rPr>
              <a:t>Diagnosis can be established in patients who have never had a fragility fracture by BMD </a:t>
            </a:r>
            <a:r>
              <a:rPr lang="en-US" altLang="en-US" sz="2400" dirty="0" smtClean="0">
                <a:latin typeface="+mj-lt"/>
              </a:rPr>
              <a:t>measurement. </a:t>
            </a:r>
            <a:endParaRPr lang="en-US" altLang="en-US" sz="2400" dirty="0">
              <a:latin typeface="+mj-lt"/>
            </a:endParaRPr>
          </a:p>
        </p:txBody>
      </p:sp>
    </p:spTree>
    <p:extLst>
      <p:ext uri="{BB962C8B-B14F-4D97-AF65-F5344CB8AC3E}">
        <p14:creationId xmlns:p14="http://schemas.microsoft.com/office/powerpoint/2010/main" val="214155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46274" cy="1325563"/>
          </a:xfrm>
        </p:spPr>
        <p:txBody>
          <a:bodyPr/>
          <a:lstStyle/>
          <a:p>
            <a:r>
              <a:rPr lang="en-US" dirty="0"/>
              <a:t>Do you have osteoporosis?</a:t>
            </a:r>
          </a:p>
        </p:txBody>
      </p:sp>
      <p:sp>
        <p:nvSpPr>
          <p:cNvPr id="3" name="Content Placeholder 2"/>
          <p:cNvSpPr>
            <a:spLocks noGrp="1"/>
          </p:cNvSpPr>
          <p:nvPr>
            <p:ph idx="1"/>
          </p:nvPr>
        </p:nvSpPr>
        <p:spPr>
          <a:xfrm>
            <a:off x="838200" y="1825625"/>
            <a:ext cx="6546274" cy="4201102"/>
          </a:xfrm>
        </p:spPr>
        <p:txBody>
          <a:bodyPr>
            <a:normAutofit/>
          </a:bodyPr>
          <a:lstStyle/>
          <a:p>
            <a:pPr marL="514350" indent="-514350" algn="just" fontAlgn="auto">
              <a:lnSpc>
                <a:spcPct val="100000"/>
              </a:lnSpc>
              <a:spcAft>
                <a:spcPts val="0"/>
              </a:spcAft>
              <a:buFont typeface="+mj-lt"/>
              <a:buAutoNum type="arabicPeriod"/>
              <a:defRPr/>
            </a:pPr>
            <a:r>
              <a:rPr lang="en-US" sz="2400" dirty="0">
                <a:latin typeface="+mj-lt"/>
              </a:rPr>
              <a:t>Osteoporosis only causes symptoms when it is far advanced.</a:t>
            </a:r>
          </a:p>
          <a:p>
            <a:pPr marL="514350" indent="-514350" algn="just" fontAlgn="auto">
              <a:lnSpc>
                <a:spcPct val="100000"/>
              </a:lnSpc>
              <a:spcAft>
                <a:spcPts val="0"/>
              </a:spcAft>
              <a:buFont typeface="+mj-lt"/>
              <a:buAutoNum type="arabicPeriod"/>
              <a:defRPr/>
            </a:pPr>
            <a:r>
              <a:rPr lang="en-US" sz="2400" dirty="0" smtClean="0">
                <a:latin typeface="+mj-lt"/>
              </a:rPr>
              <a:t>Symptoms </a:t>
            </a:r>
            <a:r>
              <a:rPr lang="en-US" sz="2400" dirty="0">
                <a:latin typeface="+mj-lt"/>
              </a:rPr>
              <a:t>include loss of height, deformed spine </a:t>
            </a:r>
            <a:r>
              <a:rPr lang="en-US" sz="2400" dirty="0" smtClean="0">
                <a:latin typeface="+mj-lt"/>
              </a:rPr>
              <a:t>“</a:t>
            </a:r>
            <a:r>
              <a:rPr lang="en-US" sz="2400" dirty="0">
                <a:latin typeface="+mj-lt"/>
              </a:rPr>
              <a:t>dowager’s hump”), unexplained back pain, and fractures.</a:t>
            </a:r>
          </a:p>
          <a:p>
            <a:pPr marL="514350" indent="-514350" algn="just" fontAlgn="auto">
              <a:lnSpc>
                <a:spcPct val="100000"/>
              </a:lnSpc>
              <a:spcAft>
                <a:spcPts val="0"/>
              </a:spcAft>
              <a:buFont typeface="+mj-lt"/>
              <a:buAutoNum type="arabicPeriod"/>
              <a:defRPr/>
            </a:pPr>
            <a:r>
              <a:rPr lang="en-US" sz="2400" dirty="0" smtClean="0">
                <a:latin typeface="+mj-lt"/>
              </a:rPr>
              <a:t>It </a:t>
            </a:r>
            <a:r>
              <a:rPr lang="en-US" sz="2400" dirty="0">
                <a:latin typeface="+mj-lt"/>
              </a:rPr>
              <a:t>is best to detect problems at an early stage, when treatment is most effective.</a:t>
            </a:r>
          </a:p>
          <a:p>
            <a:pPr marL="514350" indent="-514350" algn="just" fontAlgn="auto">
              <a:lnSpc>
                <a:spcPct val="100000"/>
              </a:lnSpc>
              <a:spcAft>
                <a:spcPts val="0"/>
              </a:spcAft>
              <a:buFont typeface="+mj-lt"/>
              <a:buAutoNum type="arabicPeriod"/>
              <a:defRPr/>
            </a:pPr>
            <a:r>
              <a:rPr lang="en-US" sz="2400" dirty="0" smtClean="0">
                <a:latin typeface="+mj-lt"/>
              </a:rPr>
              <a:t>The </a:t>
            </a:r>
            <a:r>
              <a:rPr lang="en-US" sz="2400" dirty="0">
                <a:latin typeface="+mj-lt"/>
              </a:rPr>
              <a:t>best test for detecting osteoporosis </a:t>
            </a:r>
            <a:r>
              <a:rPr lang="en-US" sz="2400" b="1" dirty="0">
                <a:latin typeface="+mj-lt"/>
              </a:rPr>
              <a:t>is bone densitometry</a:t>
            </a:r>
            <a:r>
              <a:rPr lang="en-US" sz="2400" dirty="0">
                <a:latin typeface="+mj-lt"/>
              </a:rPr>
              <a:t>, done with a technique called “</a:t>
            </a:r>
            <a:r>
              <a:rPr lang="en-US" sz="2400" b="1" dirty="0">
                <a:latin typeface="+mj-lt"/>
              </a:rPr>
              <a:t>Dual-energy X-ray Absorptiometry</a:t>
            </a:r>
            <a:r>
              <a:rPr lang="en-US" sz="2400" dirty="0">
                <a:latin typeface="+mj-lt"/>
              </a:rPr>
              <a:t>” or </a:t>
            </a:r>
            <a:r>
              <a:rPr lang="en-US" sz="2400" b="1" dirty="0">
                <a:latin typeface="+mj-lt"/>
              </a:rPr>
              <a:t>DXA</a:t>
            </a:r>
            <a:r>
              <a:rPr lang="en-US" sz="2400" dirty="0" smtClean="0">
                <a:latin typeface="+mj-lt"/>
              </a:rPr>
              <a:t>.</a:t>
            </a:r>
            <a:endParaRPr lang="en-US" sz="2400" dirty="0">
              <a:latin typeface="+mj-lt"/>
            </a:endParaRPr>
          </a:p>
        </p:txBody>
      </p:sp>
      <p:pic>
        <p:nvPicPr>
          <p:cNvPr id="5" name="Picture 2" descr="http://images.theage.com.au/2009/10/21/803281/generic_woman_420-42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945" y="1678276"/>
            <a:ext cx="3505200" cy="449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222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81850" cy="1325563"/>
          </a:xfrm>
        </p:spPr>
        <p:txBody>
          <a:bodyPr/>
          <a:lstStyle/>
          <a:p>
            <a:r>
              <a:rPr lang="en-US" dirty="0" smtClean="0"/>
              <a:t>What </a:t>
            </a:r>
            <a:r>
              <a:rPr lang="en-US" dirty="0"/>
              <a:t>is Bone Density Testing?</a:t>
            </a:r>
          </a:p>
        </p:txBody>
      </p:sp>
      <p:sp>
        <p:nvSpPr>
          <p:cNvPr id="3" name="Content Placeholder 2"/>
          <p:cNvSpPr>
            <a:spLocks noGrp="1"/>
          </p:cNvSpPr>
          <p:nvPr>
            <p:ph idx="1"/>
          </p:nvPr>
        </p:nvSpPr>
        <p:spPr>
          <a:xfrm>
            <a:off x="1199147" y="1877010"/>
            <a:ext cx="6176211" cy="4351338"/>
          </a:xfrm>
        </p:spPr>
        <p:txBody>
          <a:bodyPr>
            <a:normAutofit fontScale="77500" lnSpcReduction="20000"/>
          </a:bodyPr>
          <a:lstStyle/>
          <a:p>
            <a:pPr algn="just">
              <a:lnSpc>
                <a:spcPct val="120000"/>
              </a:lnSpc>
              <a:defRPr/>
            </a:pPr>
            <a:r>
              <a:rPr lang="en-US" dirty="0">
                <a:latin typeface="+mj-lt"/>
              </a:rPr>
              <a:t>This is a way of measuring the amount of calcium in a certain amount of bone.</a:t>
            </a:r>
          </a:p>
          <a:p>
            <a:pPr algn="just">
              <a:lnSpc>
                <a:spcPct val="120000"/>
              </a:lnSpc>
              <a:defRPr/>
            </a:pPr>
            <a:r>
              <a:rPr lang="en-US" dirty="0" smtClean="0">
                <a:latin typeface="+mj-lt"/>
              </a:rPr>
              <a:t>A </a:t>
            </a:r>
            <a:r>
              <a:rPr lang="en-US" dirty="0">
                <a:latin typeface="+mj-lt"/>
              </a:rPr>
              <a:t>standard X-ray is not a good way to measure bone density, because you must lose about 30% of your bone </a:t>
            </a:r>
            <a:r>
              <a:rPr lang="en-US" dirty="0" smtClean="0">
                <a:latin typeface="+mj-lt"/>
              </a:rPr>
              <a:t>mass.</a:t>
            </a:r>
            <a:endParaRPr lang="en-US" dirty="0">
              <a:latin typeface="+mj-lt"/>
            </a:endParaRPr>
          </a:p>
          <a:p>
            <a:pPr algn="just">
              <a:lnSpc>
                <a:spcPct val="120000"/>
              </a:lnSpc>
              <a:defRPr/>
            </a:pPr>
            <a:r>
              <a:rPr lang="en-US" dirty="0" smtClean="0">
                <a:latin typeface="+mj-lt"/>
              </a:rPr>
              <a:t>The </a:t>
            </a:r>
            <a:r>
              <a:rPr lang="en-US" dirty="0">
                <a:latin typeface="+mj-lt"/>
              </a:rPr>
              <a:t>most advanced is </a:t>
            </a:r>
            <a:r>
              <a:rPr lang="en-US" b="1" dirty="0" err="1">
                <a:latin typeface="+mj-lt"/>
              </a:rPr>
              <a:t>called“Dual</a:t>
            </a:r>
            <a:r>
              <a:rPr lang="en-US" b="1" dirty="0">
                <a:latin typeface="+mj-lt"/>
              </a:rPr>
              <a:t>-energy X-ray Absorptiometry” or </a:t>
            </a:r>
            <a:r>
              <a:rPr lang="en-US" b="1" dirty="0" smtClean="0">
                <a:latin typeface="+mj-lt"/>
              </a:rPr>
              <a:t>DXA.</a:t>
            </a:r>
          </a:p>
          <a:p>
            <a:pPr algn="just">
              <a:lnSpc>
                <a:spcPct val="120000"/>
              </a:lnSpc>
              <a:defRPr/>
            </a:pPr>
            <a:r>
              <a:rPr lang="en-US" dirty="0" smtClean="0">
                <a:latin typeface="+mj-lt"/>
              </a:rPr>
              <a:t>Often </a:t>
            </a:r>
            <a:r>
              <a:rPr lang="en-US" dirty="0">
                <a:latin typeface="+mj-lt"/>
              </a:rPr>
              <a:t>the measurements are at your spine and your hip, </a:t>
            </a:r>
            <a:r>
              <a:rPr lang="en-US" dirty="0" smtClean="0">
                <a:latin typeface="+mj-lt"/>
              </a:rPr>
              <a:t>including </a:t>
            </a:r>
            <a:r>
              <a:rPr lang="en-US" dirty="0">
                <a:latin typeface="+mj-lt"/>
              </a:rPr>
              <a:t>femoral </a:t>
            </a:r>
            <a:r>
              <a:rPr lang="en-US" dirty="0" smtClean="0">
                <a:latin typeface="+mj-lt"/>
              </a:rPr>
              <a:t>neck</a:t>
            </a:r>
            <a:r>
              <a:rPr lang="en-US" dirty="0">
                <a:latin typeface="+mj-lt"/>
              </a:rPr>
              <a:t>.</a:t>
            </a:r>
          </a:p>
          <a:p>
            <a:pPr algn="just">
              <a:lnSpc>
                <a:spcPct val="120000"/>
              </a:lnSpc>
              <a:defRPr/>
            </a:pPr>
            <a:r>
              <a:rPr lang="en-US" dirty="0" smtClean="0">
                <a:latin typeface="+mj-lt"/>
              </a:rPr>
              <a:t>It </a:t>
            </a:r>
            <a:r>
              <a:rPr lang="en-US" dirty="0">
                <a:latin typeface="+mj-lt"/>
              </a:rPr>
              <a:t>is similar to an </a:t>
            </a:r>
            <a:r>
              <a:rPr lang="en-US" dirty="0" smtClean="0">
                <a:latin typeface="+mj-lt"/>
              </a:rPr>
              <a:t>X-ray, </a:t>
            </a:r>
            <a:r>
              <a:rPr lang="en-US" dirty="0">
                <a:latin typeface="+mj-lt"/>
              </a:rPr>
              <a:t>but uses much less </a:t>
            </a:r>
            <a:r>
              <a:rPr lang="en-US" dirty="0" smtClean="0">
                <a:latin typeface="+mj-lt"/>
              </a:rPr>
              <a:t>radiation, </a:t>
            </a:r>
            <a:r>
              <a:rPr lang="en-US" dirty="0">
                <a:latin typeface="+mj-lt"/>
              </a:rPr>
              <a:t>quick and </a:t>
            </a:r>
            <a:r>
              <a:rPr lang="en-US" dirty="0" smtClean="0">
                <a:latin typeface="+mj-lt"/>
              </a:rPr>
              <a:t>painless</a:t>
            </a:r>
            <a:endParaRPr lang="en-US" dirty="0">
              <a:latin typeface="+mj-lt"/>
            </a:endParaRPr>
          </a:p>
        </p:txBody>
      </p:sp>
      <p:pic>
        <p:nvPicPr>
          <p:cNvPr id="5" name="Picture 2" descr="http://bangaloremedicalcentre.com/yahoo_site_admin/assets/images/Dexa_02.335215448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050" y="1842879"/>
            <a:ext cx="3333750"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616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852</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What is Osteoporosis?</vt:lpstr>
      <vt:lpstr>What causes osteoporosis? </vt:lpstr>
      <vt:lpstr>PowerPoint Presentation</vt:lpstr>
      <vt:lpstr>Common risk factors for osteoporosis</vt:lpstr>
      <vt:lpstr>Factors Associated with Bone Loss in Men</vt:lpstr>
      <vt:lpstr>Risk Assessment / Diagnosis </vt:lpstr>
      <vt:lpstr>Do you have osteoporosis?</vt:lpstr>
      <vt:lpstr>What is Bone Density Testing?</vt:lpstr>
      <vt:lpstr>Dual-energy X-ray Absorptiometry [DXA]</vt:lpstr>
      <vt:lpstr>The categories for which bone densitometry is most often done are:</vt:lpstr>
      <vt:lpstr>How is osteoporosis treated? </vt:lpstr>
      <vt:lpstr>Prevention</vt:lpstr>
      <vt:lpstr>Living with osteoporosis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dc:title>
  <dc:creator>Mohammed Munshi</dc:creator>
  <cp:lastModifiedBy>Mohammed Munshi</cp:lastModifiedBy>
  <cp:revision>16</cp:revision>
  <dcterms:created xsi:type="dcterms:W3CDTF">2022-04-06T09:21:54Z</dcterms:created>
  <dcterms:modified xsi:type="dcterms:W3CDTF">2024-07-15T10:20:54Z</dcterms:modified>
</cp:coreProperties>
</file>