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4"/>
  </p:sldMasterIdLst>
  <p:sldIdLst>
    <p:sldId id="257" r:id="rId5"/>
    <p:sldId id="261" r:id="rId6"/>
    <p:sldId id="268" r:id="rId7"/>
    <p:sldId id="274" r:id="rId8"/>
    <p:sldId id="269" r:id="rId9"/>
    <p:sldId id="270" r:id="rId10"/>
    <p:sldId id="272" r:id="rId11"/>
    <p:sldId id="264" r:id="rId12"/>
    <p:sldId id="262" r:id="rId13"/>
    <p:sldId id="263" r:id="rId14"/>
    <p:sldId id="259" r:id="rId15"/>
    <p:sldId id="275" r:id="rId16"/>
    <p:sldId id="277" r:id="rId17"/>
    <p:sldId id="276" r:id="rId18"/>
    <p:sldId id="278" r:id="rId19"/>
    <p:sldId id="279" r:id="rId20"/>
    <p:sldId id="280" r:id="rId21"/>
    <p:sldId id="273" r:id="rId22"/>
    <p:sldId id="265" r:id="rId23"/>
    <p:sldId id="283" r:id="rId24"/>
    <p:sldId id="281" r:id="rId25"/>
    <p:sldId id="266"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91B17-9318-49DB-B28B-6E5994AE9581}"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93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ED4963-E985-44C4-B8C4-FDD613B7C2F8}"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77607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91B17-9318-49DB-B28B-6E5994AE9581}"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514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DD82B9-B8EE-4375-B6FF-88FA6ABB15D9}"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715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939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FFD690-9426-415D-8B65-26881E07B2D4}" type="datetime1">
              <a:rPr lang="en-US" smtClean="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982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4989A-474C-40DE-95B9-011C28B71673}" type="datetime1">
              <a:rPr lang="en-US" smtClean="0"/>
              <a:t>7/15/2024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90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B4ED54-5B5E-4A04-93D3-5772E3CE3818}" type="datetime1">
              <a:rPr lang="en-US" smtClean="0"/>
              <a:t>7/15/2024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094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280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04568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7/15/2024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1665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7/15/2024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93322074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99226" y="2691494"/>
            <a:ext cx="10993549" cy="1475013"/>
          </a:xfrm>
        </p:spPr>
        <p:txBody>
          <a:bodyPr>
            <a:normAutofit/>
          </a:bodyPr>
          <a:lstStyle/>
          <a:p>
            <a:r>
              <a:rPr lang="en-GB" dirty="0" smtClean="0"/>
              <a:t>T</a:t>
            </a:r>
            <a:r>
              <a:rPr lang="en-US" dirty="0" err="1"/>
              <a:t>ourniquet</a:t>
            </a:r>
            <a:r>
              <a:rPr lang="en-US" dirty="0"/>
              <a:t> in </a:t>
            </a:r>
            <a:r>
              <a:rPr lang="en-US" dirty="0" smtClean="0"/>
              <a:t>Orthopedic </a:t>
            </a:r>
            <a:r>
              <a:rPr lang="en-US" dirty="0"/>
              <a:t>S</a:t>
            </a:r>
            <a:r>
              <a:rPr lang="en-US" dirty="0" smtClean="0"/>
              <a:t>urgery</a:t>
            </a:r>
            <a:endParaRPr lang="en-US" dirty="0"/>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C4E718-3769-F0CF-4442-EDF94BED8B6B}"/>
              </a:ext>
            </a:extLst>
          </p:cNvPr>
          <p:cNvPicPr>
            <a:picLocks noGrp="1" noChangeAspect="1"/>
          </p:cNvPicPr>
          <p:nvPr>
            <p:ph sz="half" idx="2"/>
          </p:nvPr>
        </p:nvPicPr>
        <p:blipFill rotWithShape="1">
          <a:blip r:embed="rId2"/>
          <a:srcRect r="10789"/>
          <a:stretch/>
        </p:blipFill>
        <p:spPr>
          <a:xfrm>
            <a:off x="7210184" y="1383291"/>
            <a:ext cx="3881886" cy="4351338"/>
          </a:xfrm>
          <a:prstGeom prst="rect">
            <a:avLst/>
          </a:prstGeom>
        </p:spPr>
      </p:pic>
      <p:sp>
        <p:nvSpPr>
          <p:cNvPr id="2" name="Title 1">
            <a:extLst>
              <a:ext uri="{FF2B5EF4-FFF2-40B4-BE49-F238E27FC236}">
                <a16:creationId xmlns:a16="http://schemas.microsoft.com/office/drawing/2014/main" id="{ABCC88D4-A9A9-35C0-4723-2306E277D4AF}"/>
              </a:ext>
            </a:extLst>
          </p:cNvPr>
          <p:cNvSpPr>
            <a:spLocks noGrp="1"/>
          </p:cNvSpPr>
          <p:nvPr>
            <p:ph type="title"/>
          </p:nvPr>
        </p:nvSpPr>
        <p:spPr>
          <a:xfrm>
            <a:off x="169160" y="218895"/>
            <a:ext cx="11216362" cy="988332"/>
          </a:xfrm>
        </p:spPr>
        <p:txBody>
          <a:bodyPr>
            <a:normAutofit fontScale="90000"/>
          </a:bodyPr>
          <a:lstStyle/>
          <a:p>
            <a:r>
              <a:rPr lang="en-US" dirty="0"/>
              <a:t>TOURNIQUET CUFF</a:t>
            </a:r>
            <a:br>
              <a:rPr lang="en-US" dirty="0"/>
            </a:br>
            <a:endParaRPr lang="en-US" dirty="0"/>
          </a:p>
        </p:txBody>
      </p:sp>
      <p:sp>
        <p:nvSpPr>
          <p:cNvPr id="3" name="Content Placeholder 2">
            <a:extLst>
              <a:ext uri="{FF2B5EF4-FFF2-40B4-BE49-F238E27FC236}">
                <a16:creationId xmlns:a16="http://schemas.microsoft.com/office/drawing/2014/main" id="{526BDFF5-5E60-D8CF-1323-7F270DA877AC}"/>
              </a:ext>
            </a:extLst>
          </p:cNvPr>
          <p:cNvSpPr>
            <a:spLocks noGrp="1"/>
          </p:cNvSpPr>
          <p:nvPr>
            <p:ph sz="half" idx="1"/>
          </p:nvPr>
        </p:nvSpPr>
        <p:spPr>
          <a:xfrm>
            <a:off x="1073426" y="1207227"/>
            <a:ext cx="6321287" cy="5038165"/>
          </a:xfrm>
        </p:spPr>
        <p:txBody>
          <a:bodyPr>
            <a:normAutofit lnSpcReduction="10000"/>
          </a:bodyPr>
          <a:lstStyle/>
          <a:p>
            <a:pPr marL="306000" marR="0" lvl="0" indent="-306000" algn="just" defTabSz="457200" rtl="0" eaLnBrk="1" fontAlgn="auto" latinLnBrk="0" hangingPunct="1">
              <a:lnSpc>
                <a:spcPct val="150000"/>
              </a:lnSpc>
              <a:spcBef>
                <a:spcPct val="20000"/>
              </a:spcBef>
              <a:spcAft>
                <a:spcPts val="600"/>
              </a:spcAft>
              <a:buClr>
                <a:srgbClr val="1CADE4"/>
              </a:buClr>
              <a:buSzPct val="92000"/>
              <a:buFont typeface="Wingdings 2" panose="05020102010507070707" pitchFamily="18" charset="2"/>
              <a:buChar char=""/>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rPr>
              <a:t>Only a pneumatic cuff should be used and it should be at least as wide as the diameter of the limb.</a:t>
            </a:r>
          </a:p>
          <a:p>
            <a:pPr marL="306000" marR="0" lvl="0" indent="-306000" algn="just" defTabSz="457200" rtl="0" eaLnBrk="1" fontAlgn="auto" latinLnBrk="0" hangingPunct="1">
              <a:lnSpc>
                <a:spcPct val="150000"/>
              </a:lnSpc>
              <a:spcBef>
                <a:spcPct val="20000"/>
              </a:spcBef>
              <a:spcAft>
                <a:spcPts val="600"/>
              </a:spcAft>
              <a:buClr>
                <a:srgbClr val="1CADE4"/>
              </a:buClr>
              <a:buSzPct val="92000"/>
              <a:buFont typeface="Wingdings 2" panose="05020102010507070707" pitchFamily="18" charset="2"/>
              <a:buChar char=""/>
              <a:tabLst/>
              <a:defRPr/>
            </a:pPr>
            <a:r>
              <a:rPr lang="en-GB" sz="2000" dirty="0">
                <a:solidFill>
                  <a:prstClr val="black">
                    <a:lumMod val="75000"/>
                    <a:lumOff val="25000"/>
                  </a:prstClr>
                </a:solidFill>
                <a:latin typeface="Franklin Gothic Book" panose="020B0502020104020203"/>
              </a:rPr>
              <a:t>Wide cuffs reduce the pressure needed for vascular occlusion.</a:t>
            </a:r>
            <a:endParaRPr kumimoji="0" lang="en-GB" sz="20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ndParaRPr>
          </a:p>
          <a:p>
            <a:pPr marL="306000" marR="0" lvl="0" indent="-306000" algn="just" defTabSz="457200" rtl="0" eaLnBrk="1" fontAlgn="auto" latinLnBrk="0" hangingPunct="1">
              <a:lnSpc>
                <a:spcPct val="150000"/>
              </a:lnSpc>
              <a:spcBef>
                <a:spcPct val="20000"/>
              </a:spcBef>
              <a:spcAft>
                <a:spcPts val="600"/>
              </a:spcAft>
              <a:buClr>
                <a:srgbClr val="1CADE4"/>
              </a:buClr>
              <a:buSzPct val="92000"/>
              <a:buFont typeface="Wingdings 2" panose="05020102010507070707" pitchFamily="18" charset="2"/>
              <a:buChar char=""/>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rPr>
              <a:t>A layer of wool bandage beneath the pneumatic tourniquet will distribute the pressure and prevent wrinkling of  the underlying skin.</a:t>
            </a:r>
          </a:p>
          <a:p>
            <a:pPr marL="306000" marR="0" lvl="0" indent="-306000" algn="just" defTabSz="457200" rtl="0" eaLnBrk="1" fontAlgn="auto" latinLnBrk="0" hangingPunct="1">
              <a:lnSpc>
                <a:spcPct val="150000"/>
              </a:lnSpc>
              <a:spcBef>
                <a:spcPct val="20000"/>
              </a:spcBef>
              <a:spcAft>
                <a:spcPts val="600"/>
              </a:spcAft>
              <a:buClr>
                <a:srgbClr val="1CADE4"/>
              </a:buClr>
              <a:buSzPct val="92000"/>
              <a:buFont typeface="Wingdings 2" panose="05020102010507070707" pitchFamily="18" charset="2"/>
              <a:buChar char=""/>
              <a:tabLst/>
              <a:defRPr/>
            </a:pPr>
            <a:r>
              <a:rPr kumimoji="0" lang="en-GB" sz="20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rPr>
              <a:t>During skin preparation, it is essential that the sterilizing fluid does not leak beneath the cuff as this can cause a  chemical burn</a:t>
            </a:r>
            <a:endParaRPr kumimoji="0" lang="en-US" sz="20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ndParaRPr>
          </a:p>
          <a:p>
            <a:endParaRPr lang="en-US" dirty="0"/>
          </a:p>
        </p:txBody>
      </p:sp>
    </p:spTree>
    <p:extLst>
      <p:ext uri="{BB962C8B-B14F-4D97-AF65-F5344CB8AC3E}">
        <p14:creationId xmlns:p14="http://schemas.microsoft.com/office/powerpoint/2010/main" val="378452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DC60-3A17-F656-A657-08AC31F3C719}"/>
              </a:ext>
            </a:extLst>
          </p:cNvPr>
          <p:cNvSpPr>
            <a:spLocks noGrp="1"/>
          </p:cNvSpPr>
          <p:nvPr>
            <p:ph type="title"/>
          </p:nvPr>
        </p:nvSpPr>
        <p:spPr/>
        <p:txBody>
          <a:bodyPr/>
          <a:lstStyle/>
          <a:p>
            <a:r>
              <a:rPr lang="en-US" dirty="0"/>
              <a:t>EXSANGUINATION</a:t>
            </a:r>
            <a:br>
              <a:rPr lang="en-US" dirty="0"/>
            </a:br>
            <a:endParaRPr lang="en-US" dirty="0"/>
          </a:p>
        </p:txBody>
      </p:sp>
      <p:sp>
        <p:nvSpPr>
          <p:cNvPr id="3" name="Content Placeholder 2">
            <a:extLst>
              <a:ext uri="{FF2B5EF4-FFF2-40B4-BE49-F238E27FC236}">
                <a16:creationId xmlns:a16="http://schemas.microsoft.com/office/drawing/2014/main" id="{07091D9C-DDF1-E32C-6941-F850637048CD}"/>
              </a:ext>
            </a:extLst>
          </p:cNvPr>
          <p:cNvSpPr>
            <a:spLocks noGrp="1"/>
          </p:cNvSpPr>
          <p:nvPr>
            <p:ph sz="half" idx="1"/>
          </p:nvPr>
        </p:nvSpPr>
        <p:spPr/>
        <p:txBody>
          <a:bodyPr>
            <a:normAutofit/>
          </a:bodyPr>
          <a:lstStyle/>
          <a:p>
            <a:pPr algn="just">
              <a:lnSpc>
                <a:spcPct val="150000"/>
              </a:lnSpc>
            </a:pPr>
            <a:r>
              <a:rPr lang="en-GB" sz="2400" dirty="0"/>
              <a:t>Elevation of the lower limb at 60 degree for 30 seconds will reduce the blood volume by 45 per cent; increasing the  elevation time does not alter the percentage significantly.</a:t>
            </a:r>
          </a:p>
          <a:p>
            <a:pPr marL="0" indent="0">
              <a:buNone/>
            </a:pPr>
            <a:endParaRPr lang="en-US" sz="2400" dirty="0"/>
          </a:p>
        </p:txBody>
      </p:sp>
      <p:pic>
        <p:nvPicPr>
          <p:cNvPr id="5" name="Content Placeholder 4">
            <a:extLst>
              <a:ext uri="{FF2B5EF4-FFF2-40B4-BE49-F238E27FC236}">
                <a16:creationId xmlns:a16="http://schemas.microsoft.com/office/drawing/2014/main" id="{9728795E-04C2-610F-EC7F-9ADC7B8B017F}"/>
              </a:ext>
            </a:extLst>
          </p:cNvPr>
          <p:cNvPicPr>
            <a:picLocks noGrp="1" noChangeAspect="1"/>
          </p:cNvPicPr>
          <p:nvPr>
            <p:ph sz="half" idx="2"/>
          </p:nvPr>
        </p:nvPicPr>
        <p:blipFill>
          <a:blip r:embed="rId2"/>
          <a:stretch>
            <a:fillRect/>
          </a:stretch>
        </p:blipFill>
        <p:spPr>
          <a:xfrm>
            <a:off x="6172200" y="2635923"/>
            <a:ext cx="5181600" cy="2730741"/>
          </a:xfrm>
          <a:prstGeom prst="rect">
            <a:avLst/>
          </a:prstGeom>
        </p:spPr>
      </p:pic>
    </p:spTree>
    <p:extLst>
      <p:ext uri="{BB962C8B-B14F-4D97-AF65-F5344CB8AC3E}">
        <p14:creationId xmlns:p14="http://schemas.microsoft.com/office/powerpoint/2010/main" val="4050167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66EDF8-71E4-35EE-6CC3-203FB0BCAE3E}"/>
              </a:ext>
            </a:extLst>
          </p:cNvPr>
          <p:cNvSpPr>
            <a:spLocks noGrp="1"/>
          </p:cNvSpPr>
          <p:nvPr>
            <p:ph idx="1"/>
          </p:nvPr>
        </p:nvSpPr>
        <p:spPr>
          <a:xfrm>
            <a:off x="838200" y="1481069"/>
            <a:ext cx="10515600" cy="4351338"/>
          </a:xfrm>
        </p:spPr>
        <p:txBody>
          <a:bodyPr>
            <a:normAutofit/>
          </a:bodyPr>
          <a:lstStyle/>
          <a:p>
            <a:pPr algn="just">
              <a:lnSpc>
                <a:spcPct val="150000"/>
              </a:lnSpc>
            </a:pPr>
            <a:r>
              <a:rPr lang="en-GB" sz="2400" dirty="0"/>
              <a:t>The ‘squeeze’ method, in which pressure on the palm or foot is followed by sequential squeezing of the limb in a proximal direction, is also effective.</a:t>
            </a:r>
          </a:p>
          <a:p>
            <a:pPr algn="just">
              <a:lnSpc>
                <a:spcPct val="150000"/>
              </a:lnSpc>
            </a:pPr>
            <a:r>
              <a:rPr lang="en-GB" sz="2400" dirty="0"/>
              <a:t>If a clearer field is required, exsanguination can be achieved by pressure using a rubber tubular exsanguinator prior to skin preparation, or if tourniquet time is to be kept to a minimum, a sterile Esmarch or gauze bandage wrapped from distal to proximal.</a:t>
            </a:r>
          </a:p>
          <a:p>
            <a:pPr algn="just">
              <a:lnSpc>
                <a:spcPct val="150000"/>
              </a:lnSpc>
            </a:pPr>
            <a:r>
              <a:rPr lang="en-GB" sz="2400" dirty="0"/>
              <a:t>These methods reduce blood volume by an additional 20%.</a:t>
            </a:r>
            <a:endParaRPr lang="en-US" sz="2400" dirty="0"/>
          </a:p>
        </p:txBody>
      </p:sp>
      <p:sp>
        <p:nvSpPr>
          <p:cNvPr id="5" name="Title 1">
            <a:extLst>
              <a:ext uri="{FF2B5EF4-FFF2-40B4-BE49-F238E27FC236}">
                <a16:creationId xmlns:a16="http://schemas.microsoft.com/office/drawing/2014/main" id="{8598DC60-3A17-F656-A657-08AC31F3C719}"/>
              </a:ext>
            </a:extLst>
          </p:cNvPr>
          <p:cNvSpPr txBox="1">
            <a:spLocks/>
          </p:cNvSpPr>
          <p:nvPr/>
        </p:nvSpPr>
        <p:spPr>
          <a:xfrm>
            <a:off x="261731" y="31874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EXSANGUINATION</a:t>
            </a:r>
            <a:br>
              <a:rPr lang="en-US" dirty="0" smtClean="0"/>
            </a:br>
            <a:endParaRPr lang="en-US" dirty="0"/>
          </a:p>
        </p:txBody>
      </p:sp>
    </p:spTree>
    <p:extLst>
      <p:ext uri="{BB962C8B-B14F-4D97-AF65-F5344CB8AC3E}">
        <p14:creationId xmlns:p14="http://schemas.microsoft.com/office/powerpoint/2010/main" val="327733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45FB2-FA0B-CC7F-7817-B73297A33C09}"/>
              </a:ext>
            </a:extLst>
          </p:cNvPr>
          <p:cNvSpPr>
            <a:spLocks noGrp="1"/>
          </p:cNvSpPr>
          <p:nvPr>
            <p:ph type="title"/>
          </p:nvPr>
        </p:nvSpPr>
        <p:spPr>
          <a:xfrm>
            <a:off x="268357" y="113334"/>
            <a:ext cx="10515600" cy="1325563"/>
          </a:xfrm>
        </p:spPr>
        <p:txBody>
          <a:bodyPr/>
          <a:lstStyle/>
          <a:p>
            <a:r>
              <a:rPr lang="en-US" dirty="0"/>
              <a:t>TOURNIQUET PRESSURE </a:t>
            </a:r>
          </a:p>
        </p:txBody>
      </p:sp>
      <p:sp>
        <p:nvSpPr>
          <p:cNvPr id="3" name="Content Placeholder 2">
            <a:extLst>
              <a:ext uri="{FF2B5EF4-FFF2-40B4-BE49-F238E27FC236}">
                <a16:creationId xmlns:a16="http://schemas.microsoft.com/office/drawing/2014/main" id="{E506B43E-8354-C692-3DC7-298DFE26CC2A}"/>
              </a:ext>
            </a:extLst>
          </p:cNvPr>
          <p:cNvSpPr>
            <a:spLocks noGrp="1"/>
          </p:cNvSpPr>
          <p:nvPr>
            <p:ph idx="1"/>
          </p:nvPr>
        </p:nvSpPr>
        <p:spPr/>
        <p:txBody>
          <a:bodyPr>
            <a:normAutofit/>
          </a:bodyPr>
          <a:lstStyle/>
          <a:p>
            <a:pPr algn="just">
              <a:lnSpc>
                <a:spcPct val="150000"/>
              </a:lnSpc>
            </a:pPr>
            <a:r>
              <a:rPr lang="en-GB" sz="2400" dirty="0"/>
              <a:t>A tourniquet pressure of </a:t>
            </a:r>
            <a:r>
              <a:rPr lang="en-GB" sz="2400" b="1" dirty="0"/>
              <a:t>150 mmHg above systolic </a:t>
            </a:r>
            <a:r>
              <a:rPr lang="en-GB" sz="2400" dirty="0"/>
              <a:t>is recommended for the lower limb</a:t>
            </a:r>
          </a:p>
          <a:p>
            <a:pPr algn="just">
              <a:lnSpc>
                <a:spcPct val="150000"/>
              </a:lnSpc>
            </a:pPr>
            <a:r>
              <a:rPr lang="en-GB" sz="2400" b="1" dirty="0"/>
              <a:t>80–100 mmHg above systolic </a:t>
            </a:r>
            <a:r>
              <a:rPr lang="en-GB" sz="2400" dirty="0"/>
              <a:t>for the upper limb.</a:t>
            </a:r>
          </a:p>
          <a:p>
            <a:pPr algn="just">
              <a:lnSpc>
                <a:spcPct val="150000"/>
              </a:lnSpc>
            </a:pPr>
            <a:r>
              <a:rPr lang="en-GB" sz="2400" dirty="0"/>
              <a:t>This may need to be increased in hypertensive, obese or very muscular patients.</a:t>
            </a:r>
          </a:p>
          <a:p>
            <a:pPr algn="just">
              <a:lnSpc>
                <a:spcPct val="150000"/>
              </a:lnSpc>
            </a:pPr>
            <a:r>
              <a:rPr lang="en-GB" sz="2400" dirty="0"/>
              <a:t>Higher pressures are unnecessary and will increase the risk of damage to underlying muscles and nerves.</a:t>
            </a:r>
            <a:endParaRPr lang="en-US" sz="2400" dirty="0"/>
          </a:p>
        </p:txBody>
      </p:sp>
    </p:spTree>
    <p:extLst>
      <p:ext uri="{BB962C8B-B14F-4D97-AF65-F5344CB8AC3E}">
        <p14:creationId xmlns:p14="http://schemas.microsoft.com/office/powerpoint/2010/main" val="346659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3892-AB66-51DA-2E7E-B990F1FE2F8F}"/>
              </a:ext>
            </a:extLst>
          </p:cNvPr>
          <p:cNvSpPr>
            <a:spLocks noGrp="1"/>
          </p:cNvSpPr>
          <p:nvPr>
            <p:ph type="title"/>
          </p:nvPr>
        </p:nvSpPr>
        <p:spPr>
          <a:xfrm>
            <a:off x="249842" y="318840"/>
            <a:ext cx="11135680" cy="624013"/>
          </a:xfrm>
        </p:spPr>
        <p:txBody>
          <a:bodyPr>
            <a:normAutofit fontScale="90000"/>
          </a:bodyPr>
          <a:lstStyle/>
          <a:p>
            <a:r>
              <a:rPr lang="en-US" dirty="0"/>
              <a:t>Tourniquet time </a:t>
            </a:r>
          </a:p>
        </p:txBody>
      </p:sp>
      <p:sp>
        <p:nvSpPr>
          <p:cNvPr id="3" name="Content Placeholder 2">
            <a:extLst>
              <a:ext uri="{FF2B5EF4-FFF2-40B4-BE49-F238E27FC236}">
                <a16:creationId xmlns:a16="http://schemas.microsoft.com/office/drawing/2014/main" id="{251AD9A8-B8F3-44DD-0C5B-6722A6F4A65D}"/>
              </a:ext>
            </a:extLst>
          </p:cNvPr>
          <p:cNvSpPr>
            <a:spLocks noGrp="1"/>
          </p:cNvSpPr>
          <p:nvPr>
            <p:ph sz="half" idx="1"/>
          </p:nvPr>
        </p:nvSpPr>
        <p:spPr>
          <a:xfrm>
            <a:off x="394447" y="1443317"/>
            <a:ext cx="7593106" cy="5154707"/>
          </a:xfrm>
        </p:spPr>
        <p:txBody>
          <a:bodyPr>
            <a:noAutofit/>
          </a:bodyPr>
          <a:lstStyle/>
          <a:p>
            <a:pPr algn="just"/>
            <a:r>
              <a:rPr lang="en-GB" sz="2000" dirty="0"/>
              <a:t>Tourniquet time is ischaemia time and thus an </a:t>
            </a:r>
            <a:r>
              <a:rPr lang="en-GB" sz="2000" b="1" dirty="0">
                <a:solidFill>
                  <a:srgbClr val="FF0000"/>
                </a:solidFill>
              </a:rPr>
              <a:t>absolute maximum tourniquet time of 2.5  hours </a:t>
            </a:r>
            <a:r>
              <a:rPr lang="en-GB" sz="2000" dirty="0"/>
              <a:t>is allowed, although it is safer (and more advisable) to keep this under 2 hours;</a:t>
            </a:r>
          </a:p>
          <a:p>
            <a:pPr algn="just"/>
            <a:r>
              <a:rPr lang="en-GB" sz="2000" dirty="0"/>
              <a:t>transient nerve-related symptoms may occur with 3-hour tourniquet times, but full recovery is usual by the fifth day.</a:t>
            </a:r>
          </a:p>
          <a:p>
            <a:pPr algn="just"/>
            <a:r>
              <a:rPr lang="en-GB" sz="2000" dirty="0"/>
              <a:t>Time can be saved by ensuring that the limb is shaved, prepared, draped and marked before inflating the cuff.</a:t>
            </a:r>
          </a:p>
          <a:p>
            <a:pPr algn="just"/>
            <a:r>
              <a:rPr lang="en-GB" sz="2000" dirty="0"/>
              <a:t>The time of application of the tourniquet should be recorded and the surgeon should be informed of the elapsed time at regular intervals, particularly as the 2-hour period is approached.</a:t>
            </a:r>
            <a:endParaRPr lang="en-US" sz="2000" dirty="0"/>
          </a:p>
        </p:txBody>
      </p:sp>
      <p:pic>
        <p:nvPicPr>
          <p:cNvPr id="5" name="Content Placeholder 4">
            <a:extLst>
              <a:ext uri="{FF2B5EF4-FFF2-40B4-BE49-F238E27FC236}">
                <a16:creationId xmlns:a16="http://schemas.microsoft.com/office/drawing/2014/main" id="{4D8761CD-D6E0-0016-EDAC-E19695DBF77E}"/>
              </a:ext>
            </a:extLst>
          </p:cNvPr>
          <p:cNvPicPr>
            <a:picLocks noGrp="1" noChangeAspect="1"/>
          </p:cNvPicPr>
          <p:nvPr>
            <p:ph sz="half" idx="2"/>
          </p:nvPr>
        </p:nvPicPr>
        <p:blipFill rotWithShape="1">
          <a:blip r:embed="rId2"/>
          <a:srcRect l="6079" r="5294"/>
          <a:stretch/>
        </p:blipFill>
        <p:spPr>
          <a:xfrm>
            <a:off x="7696005" y="3419475"/>
            <a:ext cx="4052047" cy="3067050"/>
          </a:xfrm>
          <a:prstGeom prst="rect">
            <a:avLst/>
          </a:prstGeom>
        </p:spPr>
      </p:pic>
    </p:spTree>
    <p:extLst>
      <p:ext uri="{BB962C8B-B14F-4D97-AF65-F5344CB8AC3E}">
        <p14:creationId xmlns:p14="http://schemas.microsoft.com/office/powerpoint/2010/main" val="266552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3A7A6B-F019-5099-67FA-8A3C47DB99BD}"/>
              </a:ext>
            </a:extLst>
          </p:cNvPr>
          <p:cNvSpPr>
            <a:spLocks noGrp="1"/>
          </p:cNvSpPr>
          <p:nvPr>
            <p:ph type="title"/>
          </p:nvPr>
        </p:nvSpPr>
        <p:spPr>
          <a:xfrm>
            <a:off x="183627" y="132312"/>
            <a:ext cx="11029616" cy="974244"/>
          </a:xfrm>
        </p:spPr>
        <p:txBody>
          <a:bodyPr/>
          <a:lstStyle/>
          <a:p>
            <a:r>
              <a:rPr lang="en-GB" dirty="0"/>
              <a:t>Deflating and re-inflating the tourniquet </a:t>
            </a:r>
            <a:endParaRPr lang="en-US" dirty="0"/>
          </a:p>
        </p:txBody>
      </p:sp>
      <p:sp>
        <p:nvSpPr>
          <p:cNvPr id="6" name="Content Placeholder 5">
            <a:extLst>
              <a:ext uri="{FF2B5EF4-FFF2-40B4-BE49-F238E27FC236}">
                <a16:creationId xmlns:a16="http://schemas.microsoft.com/office/drawing/2014/main" id="{7637BC66-5DAA-674A-5478-704EBA3EA67F}"/>
              </a:ext>
            </a:extLst>
          </p:cNvPr>
          <p:cNvSpPr>
            <a:spLocks noGrp="1"/>
          </p:cNvSpPr>
          <p:nvPr>
            <p:ph idx="1"/>
          </p:nvPr>
        </p:nvSpPr>
        <p:spPr>
          <a:xfrm>
            <a:off x="289644" y="1597666"/>
            <a:ext cx="11029615" cy="3940362"/>
          </a:xfrm>
        </p:spPr>
        <p:txBody>
          <a:bodyPr>
            <a:noAutofit/>
          </a:bodyPr>
          <a:lstStyle/>
          <a:p>
            <a:pPr algn="just"/>
            <a:r>
              <a:rPr lang="en-GB" sz="2400" dirty="0"/>
              <a:t>This has serious local and systemic effects. Locally deflation is followed by a hyperaemic response that reduces by half in 5, 12 and 25  minutes, respectively after ischaemic times of 1, 2 and 3 hours.</a:t>
            </a:r>
          </a:p>
          <a:p>
            <a:pPr algn="just"/>
            <a:r>
              <a:rPr lang="en-GB" sz="2400" dirty="0"/>
              <a:t>This information is useful to the surgeon trying to obtain haemostasis after tourniquet release.</a:t>
            </a:r>
          </a:p>
          <a:p>
            <a:pPr algn="just"/>
            <a:r>
              <a:rPr lang="en-GB" sz="2400" dirty="0"/>
              <a:t>There is also a variable amount of swelling, unrelated to the length of the ischaemic period; it is therefore wise not to use a tourniquet when it is not required to perform the procedure safely and for those limbs where significant swelling is already evident.</a:t>
            </a:r>
          </a:p>
        </p:txBody>
      </p:sp>
    </p:spTree>
    <p:extLst>
      <p:ext uri="{BB962C8B-B14F-4D97-AF65-F5344CB8AC3E}">
        <p14:creationId xmlns:p14="http://schemas.microsoft.com/office/powerpoint/2010/main" val="208920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3A7A6B-F019-5099-67FA-8A3C47DB99BD}"/>
              </a:ext>
            </a:extLst>
          </p:cNvPr>
          <p:cNvSpPr>
            <a:spLocks noGrp="1"/>
          </p:cNvSpPr>
          <p:nvPr>
            <p:ph type="title"/>
          </p:nvPr>
        </p:nvSpPr>
        <p:spPr>
          <a:xfrm>
            <a:off x="0" y="0"/>
            <a:ext cx="10515600" cy="1325563"/>
          </a:xfrm>
        </p:spPr>
        <p:txBody>
          <a:bodyPr/>
          <a:lstStyle/>
          <a:p>
            <a:r>
              <a:rPr lang="en-GB" dirty="0"/>
              <a:t>Deflating and re-inflating the tourniquet </a:t>
            </a:r>
            <a:endParaRPr lang="en-US" dirty="0"/>
          </a:p>
        </p:txBody>
      </p:sp>
      <p:sp>
        <p:nvSpPr>
          <p:cNvPr id="6" name="Content Placeholder 5">
            <a:extLst>
              <a:ext uri="{FF2B5EF4-FFF2-40B4-BE49-F238E27FC236}">
                <a16:creationId xmlns:a16="http://schemas.microsoft.com/office/drawing/2014/main" id="{7637BC66-5DAA-674A-5478-704EBA3EA67F}"/>
              </a:ext>
            </a:extLst>
          </p:cNvPr>
          <p:cNvSpPr>
            <a:spLocks noGrp="1"/>
          </p:cNvSpPr>
          <p:nvPr>
            <p:ph idx="1"/>
          </p:nvPr>
        </p:nvSpPr>
        <p:spPr>
          <a:xfrm>
            <a:off x="880208" y="1690688"/>
            <a:ext cx="10431583" cy="4230265"/>
          </a:xfrm>
        </p:spPr>
        <p:txBody>
          <a:bodyPr>
            <a:normAutofit fontScale="92500" lnSpcReduction="20000"/>
          </a:bodyPr>
          <a:lstStyle/>
          <a:p>
            <a:pPr marL="306000" marR="0" lvl="0" indent="-306000" algn="just"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At the systemic level, tourniquet deflation induces a free radical-mediated reperfusion syndrome, which adds to any muscle damage already produced by the ischaemic period.</a:t>
            </a:r>
          </a:p>
          <a:p>
            <a:pPr marL="306000" marR="0" lvl="0" indent="-306000" algn="just"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 ‘Breathing periods’ (deflation followed after a pause by re-inflation), which were once popular to enable extended tourniquet times, are no longer recommended as the reperfusion effects are cumulative even though the local limb anoxia is relieved at each tourniquet deflation.</a:t>
            </a:r>
          </a:p>
          <a:p>
            <a:pPr marL="306000" marR="0" lvl="0" indent="-306000" algn="just"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If a prolonged tourniquet time is required and unavoidable, it is wise to warn the patient of the possibility of transient nerve-related symptoms and to obtain consent to use the absolute maximum period of 3  hours.</a:t>
            </a:r>
          </a:p>
          <a:p>
            <a:pPr marL="306000" marR="0" lvl="0" indent="-306000" algn="just"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GB" sz="24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WALANT should be considered when suitable</a:t>
            </a:r>
            <a:endParaRPr kumimoji="0" lang="en-US" sz="24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a:p>
            <a:endParaRPr lang="en-US" dirty="0"/>
          </a:p>
        </p:txBody>
      </p:sp>
    </p:spTree>
    <p:extLst>
      <p:ext uri="{BB962C8B-B14F-4D97-AF65-F5344CB8AC3E}">
        <p14:creationId xmlns:p14="http://schemas.microsoft.com/office/powerpoint/2010/main" val="273137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E7183-99C7-719C-7244-161C4BC58100}"/>
              </a:ext>
            </a:extLst>
          </p:cNvPr>
          <p:cNvSpPr>
            <a:spLocks noGrp="1"/>
          </p:cNvSpPr>
          <p:nvPr>
            <p:ph type="title"/>
          </p:nvPr>
        </p:nvSpPr>
        <p:spPr>
          <a:xfrm>
            <a:off x="202095" y="219351"/>
            <a:ext cx="10515600" cy="1325563"/>
          </a:xfrm>
        </p:spPr>
        <p:txBody>
          <a:bodyPr/>
          <a:lstStyle/>
          <a:p>
            <a:r>
              <a:rPr lang="en-GB" dirty="0"/>
              <a:t>WIDE AWAKE LOCAL ANAESTHETIC NO TOURNIQUET (WALANT) </a:t>
            </a:r>
            <a:endParaRPr lang="en-US" dirty="0"/>
          </a:p>
        </p:txBody>
      </p:sp>
      <p:sp>
        <p:nvSpPr>
          <p:cNvPr id="3" name="Content Placeholder 2">
            <a:extLst>
              <a:ext uri="{FF2B5EF4-FFF2-40B4-BE49-F238E27FC236}">
                <a16:creationId xmlns:a16="http://schemas.microsoft.com/office/drawing/2014/main" id="{6A123E3E-7683-73A8-70EF-F32CBAF651DB}"/>
              </a:ext>
            </a:extLst>
          </p:cNvPr>
          <p:cNvSpPr>
            <a:spLocks noGrp="1"/>
          </p:cNvSpPr>
          <p:nvPr>
            <p:ph idx="1"/>
          </p:nvPr>
        </p:nvSpPr>
        <p:spPr/>
        <p:txBody>
          <a:bodyPr>
            <a:normAutofit/>
          </a:bodyPr>
          <a:lstStyle/>
          <a:p>
            <a:pPr algn="just">
              <a:lnSpc>
                <a:spcPct val="150000"/>
              </a:lnSpc>
            </a:pPr>
            <a:r>
              <a:rPr lang="en-GB" sz="2400" dirty="0"/>
              <a:t>A bloodless field can be achieved by slowly infiltrating large volumes of very dilute lidocaine and adrenaline (epinephrine). </a:t>
            </a:r>
          </a:p>
          <a:p>
            <a:pPr algn="just">
              <a:lnSpc>
                <a:spcPct val="150000"/>
              </a:lnSpc>
            </a:pPr>
            <a:r>
              <a:rPr lang="en-GB" sz="2400" dirty="0"/>
              <a:t>The advantage of WALANT is that there is no paralysis from the tourniquet.</a:t>
            </a:r>
          </a:p>
          <a:p>
            <a:pPr algn="just">
              <a:lnSpc>
                <a:spcPct val="150000"/>
              </a:lnSpc>
            </a:pPr>
            <a:r>
              <a:rPr lang="en-GB" sz="2400" dirty="0"/>
              <a:t>This allows the surgeon to assess the effect of a </a:t>
            </a:r>
            <a:r>
              <a:rPr lang="en-GB" sz="2400" dirty="0" err="1"/>
              <a:t>tenolysis</a:t>
            </a:r>
            <a:r>
              <a:rPr lang="en-GB" sz="2400" dirty="0"/>
              <a:t>, the tension of a tendon transfer, the rotation of a fixed finger fracture throughout range of movement, and the alignment and offset of a small joint replacement.</a:t>
            </a:r>
            <a:endParaRPr lang="en-US" sz="2400" dirty="0"/>
          </a:p>
        </p:txBody>
      </p:sp>
    </p:spTree>
    <p:extLst>
      <p:ext uri="{BB962C8B-B14F-4D97-AF65-F5344CB8AC3E}">
        <p14:creationId xmlns:p14="http://schemas.microsoft.com/office/powerpoint/2010/main" val="2315278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1371-DEFC-3097-3F5A-1495699A3FF8}"/>
              </a:ext>
            </a:extLst>
          </p:cNvPr>
          <p:cNvSpPr>
            <a:spLocks noGrp="1"/>
          </p:cNvSpPr>
          <p:nvPr>
            <p:ph type="title"/>
          </p:nvPr>
        </p:nvSpPr>
        <p:spPr>
          <a:xfrm>
            <a:off x="144606" y="371268"/>
            <a:ext cx="11386690" cy="579189"/>
          </a:xfrm>
        </p:spPr>
        <p:txBody>
          <a:bodyPr>
            <a:normAutofit fontScale="90000"/>
          </a:bodyPr>
          <a:lstStyle/>
          <a:p>
            <a:r>
              <a:rPr lang="en-GB" dirty="0"/>
              <a:t>Bruner’s Ten Rules of Pneumatic Tourniquet Use</a:t>
            </a:r>
            <a:endParaRPr lang="en-US" dirty="0"/>
          </a:p>
        </p:txBody>
      </p:sp>
      <p:sp>
        <p:nvSpPr>
          <p:cNvPr id="5" name="Content Placeholder 4">
            <a:extLst>
              <a:ext uri="{FF2B5EF4-FFF2-40B4-BE49-F238E27FC236}">
                <a16:creationId xmlns:a16="http://schemas.microsoft.com/office/drawing/2014/main" id="{AFA3954D-C51F-C0AA-81F6-642F1EC2C315}"/>
              </a:ext>
            </a:extLst>
          </p:cNvPr>
          <p:cNvSpPr>
            <a:spLocks noGrp="1"/>
          </p:cNvSpPr>
          <p:nvPr>
            <p:ph sz="half" idx="1"/>
          </p:nvPr>
        </p:nvSpPr>
        <p:spPr>
          <a:xfrm>
            <a:off x="833721" y="1190355"/>
            <a:ext cx="5129759" cy="5020237"/>
          </a:xfrm>
        </p:spPr>
        <p:txBody>
          <a:bodyPr>
            <a:noAutofit/>
          </a:bodyPr>
          <a:lstStyle/>
          <a:p>
            <a:r>
              <a:rPr lang="en-GB" sz="1800" dirty="0"/>
              <a:t>APPLICATION: Apply only to a healthy limb or with caution to an unhealthy limb</a:t>
            </a:r>
          </a:p>
          <a:p>
            <a:endParaRPr lang="en-GB" sz="1800" dirty="0"/>
          </a:p>
          <a:p>
            <a:r>
              <a:rPr lang="en-GB" sz="1800" dirty="0"/>
              <a:t>SIZE OF TOURNIQUET: Arm, 10 cm; leg, 15 cm or wider in large legs</a:t>
            </a:r>
          </a:p>
          <a:p>
            <a:endParaRPr lang="en-GB" sz="1800" dirty="0"/>
          </a:p>
          <a:p>
            <a:r>
              <a:rPr lang="en-GB" sz="1800" dirty="0"/>
              <a:t>SITE OF APPLICATION: Upper arm; mid/upper thigh ideally</a:t>
            </a:r>
          </a:p>
          <a:p>
            <a:endParaRPr lang="en-GB" sz="1800" dirty="0"/>
          </a:p>
          <a:p>
            <a:r>
              <a:rPr lang="en-GB" sz="1800" dirty="0"/>
              <a:t>PADDING: At least two layers of orthopaedic felt</a:t>
            </a:r>
          </a:p>
          <a:p>
            <a:endParaRPr lang="en-GB" sz="1800" dirty="0"/>
          </a:p>
          <a:p>
            <a:r>
              <a:rPr lang="en-GB" sz="1800" dirty="0"/>
              <a:t>SKIN PREPARATION: Occlude to prevent soaking of wool.</a:t>
            </a:r>
          </a:p>
          <a:p>
            <a:endParaRPr lang="en-US" sz="1800" dirty="0"/>
          </a:p>
        </p:txBody>
      </p:sp>
      <p:sp>
        <p:nvSpPr>
          <p:cNvPr id="6" name="Content Placeholder 5">
            <a:extLst>
              <a:ext uri="{FF2B5EF4-FFF2-40B4-BE49-F238E27FC236}">
                <a16:creationId xmlns:a16="http://schemas.microsoft.com/office/drawing/2014/main" id="{0AA5F103-08E9-5DF3-055C-6A06BA921073}"/>
              </a:ext>
            </a:extLst>
          </p:cNvPr>
          <p:cNvSpPr>
            <a:spLocks noGrp="1"/>
          </p:cNvSpPr>
          <p:nvPr>
            <p:ph sz="half" idx="2"/>
          </p:nvPr>
        </p:nvSpPr>
        <p:spPr>
          <a:xfrm>
            <a:off x="5837951" y="2177643"/>
            <a:ext cx="5620871" cy="5172637"/>
          </a:xfrm>
        </p:spPr>
        <p:txBody>
          <a:bodyPr>
            <a:normAutofit fontScale="62500" lnSpcReduction="20000"/>
          </a:bodyPr>
          <a:lstStyle/>
          <a:p>
            <a:pPr algn="just"/>
            <a:r>
              <a:rPr lang="en-GB" dirty="0"/>
              <a:t>PRESSURE: Use 50-100 mm Hg above systolic for the arm; double systolic for the thigh; or arm 200-250 mm Hg, leg 250-350 mm Hg (large cuffs are recommended for larger limbs instead of increasing pressure)</a:t>
            </a:r>
          </a:p>
          <a:p>
            <a:pPr algn="just"/>
            <a:endParaRPr lang="en-GB" dirty="0"/>
          </a:p>
          <a:p>
            <a:pPr algn="just"/>
            <a:endParaRPr lang="en-GB" dirty="0"/>
          </a:p>
          <a:p>
            <a:pPr algn="just"/>
            <a:r>
              <a:rPr lang="en-GB" dirty="0"/>
              <a:t>TIME: Absolute maximum 3 h (recovers in 5-7 days) generally not to exceed 2 h</a:t>
            </a:r>
          </a:p>
          <a:p>
            <a:pPr algn="just"/>
            <a:endParaRPr lang="en-GB" dirty="0"/>
          </a:p>
          <a:p>
            <a:pPr algn="just"/>
            <a:r>
              <a:rPr lang="en-GB" dirty="0"/>
              <a:t>TEMPERATURE: Avoid heating (e.g., hot lights), cool if feasible, and keep tissues moist</a:t>
            </a:r>
          </a:p>
          <a:p>
            <a:pPr algn="just"/>
            <a:endParaRPr lang="en-GB" dirty="0"/>
          </a:p>
          <a:p>
            <a:pPr algn="just"/>
            <a:r>
              <a:rPr lang="en-GB" dirty="0"/>
              <a:t>DOCUMENTATION: Duration and pressure</a:t>
            </a:r>
          </a:p>
          <a:p>
            <a:pPr algn="just"/>
            <a:endParaRPr lang="en-GB" dirty="0"/>
          </a:p>
          <a:p>
            <a:pPr algn="just"/>
            <a:r>
              <a:rPr lang="en-GB" dirty="0"/>
              <a:t>CALIBRATION AND MAINTENANCE: at least weekly calibration and against mercury manometer or test maintenance gauge; maintenance every 3 months</a:t>
            </a:r>
            <a:endParaRPr lang="en-US" dirty="0"/>
          </a:p>
        </p:txBody>
      </p:sp>
    </p:spTree>
    <p:extLst>
      <p:ext uri="{BB962C8B-B14F-4D97-AF65-F5344CB8AC3E}">
        <p14:creationId xmlns:p14="http://schemas.microsoft.com/office/powerpoint/2010/main" val="363759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E4C5-9A6D-5074-5A03-8576625AAA30}"/>
              </a:ext>
            </a:extLst>
          </p:cNvPr>
          <p:cNvSpPr>
            <a:spLocks noGrp="1"/>
          </p:cNvSpPr>
          <p:nvPr>
            <p:ph type="title"/>
          </p:nvPr>
        </p:nvSpPr>
        <p:spPr/>
        <p:txBody>
          <a:bodyPr/>
          <a:lstStyle/>
          <a:p>
            <a:r>
              <a:rPr lang="en-US" dirty="0"/>
              <a:t>Finger tourniquet</a:t>
            </a:r>
            <a:br>
              <a:rPr lang="en-US" dirty="0"/>
            </a:br>
            <a:endParaRPr lang="en-US" dirty="0"/>
          </a:p>
        </p:txBody>
      </p:sp>
      <p:sp>
        <p:nvSpPr>
          <p:cNvPr id="3" name="Content Placeholder 2">
            <a:extLst>
              <a:ext uri="{FF2B5EF4-FFF2-40B4-BE49-F238E27FC236}">
                <a16:creationId xmlns:a16="http://schemas.microsoft.com/office/drawing/2014/main" id="{CB1204AC-E69E-CB6B-DA12-341FC008D6C3}"/>
              </a:ext>
            </a:extLst>
          </p:cNvPr>
          <p:cNvSpPr>
            <a:spLocks noGrp="1"/>
          </p:cNvSpPr>
          <p:nvPr>
            <p:ph sz="half" idx="1"/>
          </p:nvPr>
        </p:nvSpPr>
        <p:spPr>
          <a:xfrm>
            <a:off x="1063487" y="1825625"/>
            <a:ext cx="5181600" cy="4351338"/>
          </a:xfrm>
        </p:spPr>
        <p:txBody>
          <a:bodyPr>
            <a:normAutofit/>
          </a:bodyPr>
          <a:lstStyle/>
          <a:p>
            <a:pPr algn="just"/>
            <a:r>
              <a:rPr lang="en-GB" sz="2400" dirty="0"/>
              <a:t>This is suitable for relatively minor hand operations. </a:t>
            </a:r>
          </a:p>
          <a:p>
            <a:pPr algn="just"/>
            <a:r>
              <a:rPr lang="en-GB" sz="2400" dirty="0"/>
              <a:t>A sterile rubber glove-finger makes a good cuff; the tip is cut and the margin is then rolled back proximally.</a:t>
            </a:r>
          </a:p>
          <a:p>
            <a:pPr algn="just"/>
            <a:r>
              <a:rPr lang="en-GB" sz="2400" dirty="0"/>
              <a:t>Always check that the finger tourniquet has been removed at the end of the operation.</a:t>
            </a:r>
            <a:endParaRPr lang="en-US" sz="2400" dirty="0"/>
          </a:p>
        </p:txBody>
      </p:sp>
      <p:pic>
        <p:nvPicPr>
          <p:cNvPr id="5" name="Content Placeholder 4">
            <a:extLst>
              <a:ext uri="{FF2B5EF4-FFF2-40B4-BE49-F238E27FC236}">
                <a16:creationId xmlns:a16="http://schemas.microsoft.com/office/drawing/2014/main" id="{2362DA43-B38E-D9BA-7E7C-AFC75FEC5DD2}"/>
              </a:ext>
            </a:extLst>
          </p:cNvPr>
          <p:cNvPicPr>
            <a:picLocks noGrp="1" noChangeAspect="1"/>
          </p:cNvPicPr>
          <p:nvPr>
            <p:ph sz="half" idx="2"/>
          </p:nvPr>
        </p:nvPicPr>
        <p:blipFill>
          <a:blip r:embed="rId2"/>
          <a:stretch>
            <a:fillRect/>
          </a:stretch>
        </p:blipFill>
        <p:spPr>
          <a:xfrm>
            <a:off x="7261906" y="1402392"/>
            <a:ext cx="3712453" cy="2194545"/>
          </a:xfrm>
          <a:prstGeom prst="rect">
            <a:avLst/>
          </a:prstGeom>
        </p:spPr>
      </p:pic>
      <p:pic>
        <p:nvPicPr>
          <p:cNvPr id="6" name="Picture 5">
            <a:extLst>
              <a:ext uri="{FF2B5EF4-FFF2-40B4-BE49-F238E27FC236}">
                <a16:creationId xmlns:a16="http://schemas.microsoft.com/office/drawing/2014/main" id="{E702574F-605E-42ED-03AE-B60F1752BFDD}"/>
              </a:ext>
            </a:extLst>
          </p:cNvPr>
          <p:cNvPicPr>
            <a:picLocks noChangeAspect="1"/>
          </p:cNvPicPr>
          <p:nvPr/>
        </p:nvPicPr>
        <p:blipFill>
          <a:blip r:embed="rId3"/>
          <a:stretch>
            <a:fillRect/>
          </a:stretch>
        </p:blipFill>
        <p:spPr>
          <a:xfrm>
            <a:off x="7261906" y="3718972"/>
            <a:ext cx="3686988" cy="2457991"/>
          </a:xfrm>
          <a:prstGeom prst="rect">
            <a:avLst/>
          </a:prstGeom>
        </p:spPr>
      </p:pic>
    </p:spTree>
    <p:extLst>
      <p:ext uri="{BB962C8B-B14F-4D97-AF65-F5344CB8AC3E}">
        <p14:creationId xmlns:p14="http://schemas.microsoft.com/office/powerpoint/2010/main" val="195361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5FD9-1F28-A7FD-629D-6AEC1C6B9583}"/>
              </a:ext>
            </a:extLst>
          </p:cNvPr>
          <p:cNvSpPr>
            <a:spLocks noGrp="1"/>
          </p:cNvSpPr>
          <p:nvPr>
            <p:ph type="title"/>
          </p:nvPr>
        </p:nvSpPr>
        <p:spPr>
          <a:xfrm>
            <a:off x="66260" y="0"/>
            <a:ext cx="10515600" cy="1325563"/>
          </a:xfrm>
        </p:spPr>
        <p:txBody>
          <a:bodyPr/>
          <a:lstStyle/>
          <a:p>
            <a:r>
              <a:rPr lang="en-GB" dirty="0"/>
              <a:t>Definition</a:t>
            </a:r>
            <a:endParaRPr lang="en-US" dirty="0"/>
          </a:p>
        </p:txBody>
      </p:sp>
      <p:sp>
        <p:nvSpPr>
          <p:cNvPr id="3" name="Content Placeholder 2">
            <a:extLst>
              <a:ext uri="{FF2B5EF4-FFF2-40B4-BE49-F238E27FC236}">
                <a16:creationId xmlns:a16="http://schemas.microsoft.com/office/drawing/2014/main" id="{E29AA2F2-6F7D-C704-4B9B-462598340147}"/>
              </a:ext>
            </a:extLst>
          </p:cNvPr>
          <p:cNvSpPr>
            <a:spLocks noGrp="1"/>
          </p:cNvSpPr>
          <p:nvPr>
            <p:ph sz="half" idx="1"/>
          </p:nvPr>
        </p:nvSpPr>
        <p:spPr>
          <a:xfrm>
            <a:off x="581193" y="2228003"/>
            <a:ext cx="4905011" cy="3633047"/>
          </a:xfrm>
        </p:spPr>
        <p:txBody>
          <a:bodyPr/>
          <a:lstStyle/>
          <a:p>
            <a:pPr marL="0" indent="0" algn="just">
              <a:buNone/>
            </a:pPr>
            <a:r>
              <a:rPr lang="en-GB" sz="2800" dirty="0"/>
              <a:t>It is </a:t>
            </a:r>
            <a:r>
              <a:rPr lang="en-GB" sz="2800" dirty="0" smtClean="0"/>
              <a:t>surgical equipment which </a:t>
            </a:r>
            <a:r>
              <a:rPr lang="en-GB" sz="2800" dirty="0"/>
              <a:t>applied over </a:t>
            </a:r>
            <a:r>
              <a:rPr lang="en-GB" sz="2800" dirty="0" smtClean="0"/>
              <a:t>a limb </a:t>
            </a:r>
            <a:r>
              <a:rPr lang="en-GB" sz="2800" dirty="0"/>
              <a:t>to control venous or arterial circulation to make </a:t>
            </a:r>
            <a:r>
              <a:rPr lang="en-GB" sz="2800" dirty="0" smtClean="0"/>
              <a:t>the operative </a:t>
            </a:r>
            <a:r>
              <a:rPr lang="en-GB" sz="2800" dirty="0"/>
              <a:t>field bloodless for </a:t>
            </a:r>
            <a:r>
              <a:rPr lang="en-GB" sz="2800" dirty="0" smtClean="0"/>
              <a:t>a while.</a:t>
            </a:r>
            <a:endParaRPr lang="en-GB" sz="2800" dirty="0"/>
          </a:p>
          <a:p>
            <a:endParaRPr lang="en-US" dirty="0"/>
          </a:p>
        </p:txBody>
      </p:sp>
      <p:pic>
        <p:nvPicPr>
          <p:cNvPr id="5" name="Content Placeholder 4">
            <a:extLst>
              <a:ext uri="{FF2B5EF4-FFF2-40B4-BE49-F238E27FC236}">
                <a16:creationId xmlns:a16="http://schemas.microsoft.com/office/drawing/2014/main" id="{5D7C90CB-4770-A2F4-E755-A198689217C4}"/>
              </a:ext>
            </a:extLst>
          </p:cNvPr>
          <p:cNvPicPr>
            <a:picLocks noGrp="1" noChangeAspect="1"/>
          </p:cNvPicPr>
          <p:nvPr>
            <p:ph sz="half" idx="2"/>
          </p:nvPr>
        </p:nvPicPr>
        <p:blipFill rotWithShape="1">
          <a:blip r:embed="rId2"/>
          <a:srcRect l="1395" t="29207" r="1120" b="1102"/>
          <a:stretch/>
        </p:blipFill>
        <p:spPr>
          <a:xfrm>
            <a:off x="5770931" y="1324908"/>
            <a:ext cx="5298142" cy="4536142"/>
          </a:xfrm>
          <a:prstGeom prst="rect">
            <a:avLst/>
          </a:prstGeom>
        </p:spPr>
      </p:pic>
    </p:spTree>
    <p:extLst>
      <p:ext uri="{BB962C8B-B14F-4D97-AF65-F5344CB8AC3E}">
        <p14:creationId xmlns:p14="http://schemas.microsoft.com/office/powerpoint/2010/main" val="2765017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5642E2-3361-4BA5-A4C8-0521F9B1738F}"/>
              </a:ext>
            </a:extLst>
          </p:cNvPr>
          <p:cNvSpPr>
            <a:spLocks noGrp="1"/>
          </p:cNvSpPr>
          <p:nvPr>
            <p:ph type="title"/>
          </p:nvPr>
        </p:nvSpPr>
        <p:spPr/>
        <p:txBody>
          <a:bodyPr/>
          <a:lstStyle/>
          <a:p>
            <a:r>
              <a:rPr lang="en-GB" dirty="0"/>
              <a:t>Contraindication</a:t>
            </a:r>
            <a:endParaRPr lang="en-US" dirty="0"/>
          </a:p>
        </p:txBody>
      </p:sp>
      <p:sp>
        <p:nvSpPr>
          <p:cNvPr id="6" name="Content Placeholder 5">
            <a:extLst>
              <a:ext uri="{FF2B5EF4-FFF2-40B4-BE49-F238E27FC236}">
                <a16:creationId xmlns:a16="http://schemas.microsoft.com/office/drawing/2014/main" id="{D765F5AF-E3F3-59C7-87D4-BEFB4886797E}"/>
              </a:ext>
            </a:extLst>
          </p:cNvPr>
          <p:cNvSpPr>
            <a:spLocks noGrp="1"/>
          </p:cNvSpPr>
          <p:nvPr>
            <p:ph idx="1"/>
          </p:nvPr>
        </p:nvSpPr>
        <p:spPr/>
        <p:txBody>
          <a:bodyPr>
            <a:normAutofit/>
          </a:bodyPr>
          <a:lstStyle/>
          <a:p>
            <a:r>
              <a:rPr lang="en-GB" sz="2400" dirty="0"/>
              <a:t>Peripheral Vascular Disease</a:t>
            </a:r>
          </a:p>
          <a:p>
            <a:r>
              <a:rPr lang="en-GB" sz="2400" dirty="0"/>
              <a:t>Peripheral Neuropathy</a:t>
            </a:r>
          </a:p>
          <a:p>
            <a:r>
              <a:rPr lang="en-GB" sz="2400" dirty="0"/>
              <a:t>DVT</a:t>
            </a:r>
          </a:p>
          <a:p>
            <a:r>
              <a:rPr lang="en-GB" sz="2400" dirty="0"/>
              <a:t>Arterial-venous fistula</a:t>
            </a:r>
            <a:endParaRPr lang="en-US" sz="2400" dirty="0"/>
          </a:p>
        </p:txBody>
      </p:sp>
    </p:spTree>
    <p:extLst>
      <p:ext uri="{BB962C8B-B14F-4D97-AF65-F5344CB8AC3E}">
        <p14:creationId xmlns:p14="http://schemas.microsoft.com/office/powerpoint/2010/main" val="207628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A67A38-B7D0-D37E-9F23-FAC2A6FBE4C4}"/>
              </a:ext>
            </a:extLst>
          </p:cNvPr>
          <p:cNvSpPr>
            <a:spLocks noGrp="1"/>
          </p:cNvSpPr>
          <p:nvPr>
            <p:ph type="title"/>
          </p:nvPr>
        </p:nvSpPr>
        <p:spPr>
          <a:xfrm>
            <a:off x="228600" y="192847"/>
            <a:ext cx="10515600" cy="1325563"/>
          </a:xfrm>
        </p:spPr>
        <p:txBody>
          <a:bodyPr/>
          <a:lstStyle/>
          <a:p>
            <a:r>
              <a:rPr lang="en-US" dirty="0"/>
              <a:t>Complications</a:t>
            </a:r>
          </a:p>
        </p:txBody>
      </p:sp>
      <p:sp>
        <p:nvSpPr>
          <p:cNvPr id="6" name="Content Placeholder 5">
            <a:extLst>
              <a:ext uri="{FF2B5EF4-FFF2-40B4-BE49-F238E27FC236}">
                <a16:creationId xmlns:a16="http://schemas.microsoft.com/office/drawing/2014/main" id="{47A0EBDA-04EE-BBE6-609C-8469E2799C8F}"/>
              </a:ext>
            </a:extLst>
          </p:cNvPr>
          <p:cNvSpPr>
            <a:spLocks noGrp="1"/>
          </p:cNvSpPr>
          <p:nvPr>
            <p:ph sz="half" idx="1"/>
          </p:nvPr>
        </p:nvSpPr>
        <p:spPr>
          <a:xfrm>
            <a:off x="992010" y="1949707"/>
            <a:ext cx="6904336" cy="3695719"/>
          </a:xfrm>
        </p:spPr>
        <p:txBody>
          <a:bodyPr>
            <a:normAutofit/>
          </a:bodyPr>
          <a:lstStyle/>
          <a:p>
            <a:r>
              <a:rPr lang="en-GB" sz="2400" dirty="0"/>
              <a:t>Tourniquet pain</a:t>
            </a:r>
          </a:p>
          <a:p>
            <a:r>
              <a:rPr lang="en-GB" sz="2400" dirty="0"/>
              <a:t>Failed tourniquet </a:t>
            </a:r>
          </a:p>
          <a:p>
            <a:r>
              <a:rPr lang="en-GB" sz="2400" dirty="0"/>
              <a:t>Nerve injury (more often due to compression than duration of ischaemia)</a:t>
            </a:r>
          </a:p>
          <a:p>
            <a:r>
              <a:rPr lang="en-GB" sz="2400" dirty="0"/>
              <a:t>skin burns from leakage of alcoholic antiseptic solutions beneath the tourniquet cuff</a:t>
            </a:r>
          </a:p>
          <a:p>
            <a:r>
              <a:rPr lang="en-GB" sz="2400" dirty="0"/>
              <a:t>Ischaemia &amp; Gangrene</a:t>
            </a:r>
          </a:p>
          <a:p>
            <a:r>
              <a:rPr lang="en-GB" sz="2400" dirty="0"/>
              <a:t>Reperfusion Injury</a:t>
            </a:r>
            <a:endParaRPr lang="en-US" sz="2400" dirty="0"/>
          </a:p>
        </p:txBody>
      </p:sp>
      <p:pic>
        <p:nvPicPr>
          <p:cNvPr id="8" name="Content Placeholder 7">
            <a:extLst>
              <a:ext uri="{FF2B5EF4-FFF2-40B4-BE49-F238E27FC236}">
                <a16:creationId xmlns:a16="http://schemas.microsoft.com/office/drawing/2014/main" id="{58E5415A-EA90-997C-A3EA-3D3E708F169B}"/>
              </a:ext>
            </a:extLst>
          </p:cNvPr>
          <p:cNvPicPr>
            <a:picLocks noGrp="1" noChangeAspect="1"/>
          </p:cNvPicPr>
          <p:nvPr>
            <p:ph sz="half" idx="2"/>
          </p:nvPr>
        </p:nvPicPr>
        <p:blipFill>
          <a:blip r:embed="rId2"/>
          <a:stretch>
            <a:fillRect/>
          </a:stretch>
        </p:blipFill>
        <p:spPr>
          <a:xfrm>
            <a:off x="8085483" y="1518410"/>
            <a:ext cx="2658717" cy="4840599"/>
          </a:xfrm>
          <a:prstGeom prst="rect">
            <a:avLst/>
          </a:prstGeom>
        </p:spPr>
      </p:pic>
    </p:spTree>
    <p:extLst>
      <p:ext uri="{BB962C8B-B14F-4D97-AF65-F5344CB8AC3E}">
        <p14:creationId xmlns:p14="http://schemas.microsoft.com/office/powerpoint/2010/main" val="249049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424A-C7AE-B503-6B75-5EC4C17E5A8E}"/>
              </a:ext>
            </a:extLst>
          </p:cNvPr>
          <p:cNvSpPr>
            <a:spLocks noGrp="1"/>
          </p:cNvSpPr>
          <p:nvPr>
            <p:ph type="title"/>
          </p:nvPr>
        </p:nvSpPr>
        <p:spPr/>
        <p:txBody>
          <a:bodyPr/>
          <a:lstStyle/>
          <a:p>
            <a:r>
              <a:rPr lang="en-GB" dirty="0"/>
              <a:t>Take Home message</a:t>
            </a:r>
            <a:endParaRPr lang="en-US" dirty="0"/>
          </a:p>
        </p:txBody>
      </p:sp>
      <p:sp>
        <p:nvSpPr>
          <p:cNvPr id="3" name="Content Placeholder 2">
            <a:extLst>
              <a:ext uri="{FF2B5EF4-FFF2-40B4-BE49-F238E27FC236}">
                <a16:creationId xmlns:a16="http://schemas.microsoft.com/office/drawing/2014/main" id="{ACE54ED8-D48E-1BC9-3873-538B8E1A8527}"/>
              </a:ext>
            </a:extLst>
          </p:cNvPr>
          <p:cNvSpPr>
            <a:spLocks noGrp="1"/>
          </p:cNvSpPr>
          <p:nvPr>
            <p:ph idx="1"/>
          </p:nvPr>
        </p:nvSpPr>
        <p:spPr/>
        <p:txBody>
          <a:bodyPr/>
          <a:lstStyle/>
          <a:p>
            <a:pPr marL="306000" marR="0" lvl="0" indent="-3060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A pneumatic tourniquet with hand pump &amp; accurate pressure gauge  is safe option</a:t>
            </a:r>
          </a:p>
          <a:p>
            <a:pPr marL="306000" marR="0" lvl="0" indent="-3060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An absolute maximum tourniquet time of 3 hours is allowed, although it is safer (and more advisable) to keep this under 2 hours</a:t>
            </a:r>
            <a:endParaRPr lang="en-GB" sz="2800" dirty="0">
              <a:solidFill>
                <a:prstClr val="black">
                  <a:lumMod val="75000"/>
                  <a:lumOff val="25000"/>
                </a:prstClr>
              </a:solidFill>
              <a:latin typeface="Franklin Gothic Book" panose="020B0502020104020203"/>
            </a:endParaRPr>
          </a:p>
          <a:p>
            <a:pPr marL="306000" marR="0" lvl="0" indent="-3060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Always check proper disposal of tourniquet after surgery </a:t>
            </a:r>
          </a:p>
          <a:p>
            <a:endParaRPr lang="en-US" dirty="0"/>
          </a:p>
        </p:txBody>
      </p:sp>
    </p:spTree>
    <p:extLst>
      <p:ext uri="{BB962C8B-B14F-4D97-AF65-F5344CB8AC3E}">
        <p14:creationId xmlns:p14="http://schemas.microsoft.com/office/powerpoint/2010/main" val="2071782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5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6000" b="1" smtClean="0">
                <a:solidFill>
                  <a:srgbClr val="C00000"/>
                </a:solidFill>
              </a:rPr>
              <a:t>THANK YOU</a:t>
            </a:r>
            <a:endParaRPr lang="en-US" sz="6000" b="1" dirty="0">
              <a:solidFill>
                <a:srgbClr val="C00000"/>
              </a:solidFill>
            </a:endParaRPr>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5105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0947-E40B-00D9-509F-81C90556C128}"/>
              </a:ext>
            </a:extLst>
          </p:cNvPr>
          <p:cNvSpPr>
            <a:spLocks noGrp="1"/>
          </p:cNvSpPr>
          <p:nvPr>
            <p:ph type="title"/>
          </p:nvPr>
        </p:nvSpPr>
        <p:spPr>
          <a:xfrm>
            <a:off x="151231" y="450363"/>
            <a:ext cx="11234290" cy="759091"/>
          </a:xfrm>
        </p:spPr>
        <p:txBody>
          <a:bodyPr>
            <a:normAutofit fontScale="90000"/>
          </a:bodyPr>
          <a:lstStyle/>
          <a:p>
            <a:r>
              <a:rPr lang="en-GB" dirty="0"/>
              <a:t>Tourniquet in Surgery of the Limbs: A Review of History</a:t>
            </a:r>
            <a:endParaRPr lang="en-US" dirty="0"/>
          </a:p>
        </p:txBody>
      </p:sp>
      <p:sp>
        <p:nvSpPr>
          <p:cNvPr id="5" name="Content Placeholder 4">
            <a:extLst>
              <a:ext uri="{FF2B5EF4-FFF2-40B4-BE49-F238E27FC236}">
                <a16:creationId xmlns:a16="http://schemas.microsoft.com/office/drawing/2014/main" id="{B101E7EB-CCD2-18E9-D1F1-756DB26DC4B1}"/>
              </a:ext>
            </a:extLst>
          </p:cNvPr>
          <p:cNvSpPr>
            <a:spLocks noGrp="1"/>
          </p:cNvSpPr>
          <p:nvPr>
            <p:ph idx="1"/>
          </p:nvPr>
        </p:nvSpPr>
        <p:spPr>
          <a:xfrm>
            <a:off x="591671" y="1810871"/>
            <a:ext cx="11019136" cy="4164479"/>
          </a:xfrm>
        </p:spPr>
        <p:txBody>
          <a:bodyPr>
            <a:normAutofit/>
          </a:bodyPr>
          <a:lstStyle/>
          <a:p>
            <a:r>
              <a:rPr lang="en-GB" sz="2000" dirty="0"/>
              <a:t>The first recorded efforts to prevent arterial bleeding has been ascribed to Sushruta, the father of surgical art and science, in 600 B.C .At that time, he pressed the arteries with pieces of leather -which we now call the tourniquet . The use of the tourniquet, which prevents blood entrance and exit from the limb, has been historically close to amputation.</a:t>
            </a:r>
          </a:p>
          <a:p>
            <a:r>
              <a:rPr lang="en-GB" sz="2000" b="0" i="0" dirty="0">
                <a:solidFill>
                  <a:srgbClr val="212121"/>
                </a:solidFill>
                <a:effectLst/>
                <a:latin typeface="Cambria" panose="02040503050406030204" pitchFamily="18" charset="0"/>
              </a:rPr>
              <a:t> The tourniquet was first used in 200 BC and continued up to 500 A.C during Roman emperors’ era . At that time, saving the life of soldiers or patients with ignorance of the limb was the goal and leather instruments or bronze rings were used for this purpose. </a:t>
            </a:r>
          </a:p>
          <a:p>
            <a:r>
              <a:rPr lang="en-GB" sz="2000" b="1" dirty="0"/>
              <a:t>Lister probably was the first surgeon who used a blood free field created by a tourniquet in a surgery other than for amputation.</a:t>
            </a:r>
            <a:endParaRPr lang="en-US" sz="2000" b="1" dirty="0"/>
          </a:p>
        </p:txBody>
      </p:sp>
    </p:spTree>
    <p:extLst>
      <p:ext uri="{BB962C8B-B14F-4D97-AF65-F5344CB8AC3E}">
        <p14:creationId xmlns:p14="http://schemas.microsoft.com/office/powerpoint/2010/main" val="284294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0C82-FBFF-8C31-828A-C78D0AE88C45}"/>
              </a:ext>
            </a:extLst>
          </p:cNvPr>
          <p:cNvSpPr>
            <a:spLocks noGrp="1"/>
          </p:cNvSpPr>
          <p:nvPr>
            <p:ph type="title"/>
          </p:nvPr>
        </p:nvSpPr>
        <p:spPr>
          <a:xfrm>
            <a:off x="122582" y="285612"/>
            <a:ext cx="10515600" cy="1325563"/>
          </a:xfrm>
        </p:spPr>
        <p:txBody>
          <a:bodyPr/>
          <a:lstStyle/>
          <a:p>
            <a:r>
              <a:rPr lang="en-GB" dirty="0"/>
              <a:t>Tourniquet in Surgery of the Limbs: A Review of History</a:t>
            </a:r>
            <a:endParaRPr lang="en-US" dirty="0"/>
          </a:p>
        </p:txBody>
      </p:sp>
      <p:pic>
        <p:nvPicPr>
          <p:cNvPr id="4" name="Content Placeholder 3">
            <a:extLst>
              <a:ext uri="{FF2B5EF4-FFF2-40B4-BE49-F238E27FC236}">
                <a16:creationId xmlns:a16="http://schemas.microsoft.com/office/drawing/2014/main" id="{9DE3EDA1-0042-918F-0FAC-23A3EA853564}"/>
              </a:ext>
            </a:extLst>
          </p:cNvPr>
          <p:cNvPicPr>
            <a:picLocks noGrp="1" noChangeAspect="1"/>
          </p:cNvPicPr>
          <p:nvPr>
            <p:ph idx="1"/>
          </p:nvPr>
        </p:nvPicPr>
        <p:blipFill>
          <a:blip r:embed="rId2"/>
          <a:stretch>
            <a:fillRect/>
          </a:stretch>
        </p:blipFill>
        <p:spPr>
          <a:xfrm>
            <a:off x="1154465" y="2003612"/>
            <a:ext cx="4864054" cy="3496039"/>
          </a:xfrm>
          <a:prstGeom prst="rect">
            <a:avLst/>
          </a:prstGeom>
        </p:spPr>
      </p:pic>
      <p:pic>
        <p:nvPicPr>
          <p:cNvPr id="5" name="Picture 4">
            <a:extLst>
              <a:ext uri="{FF2B5EF4-FFF2-40B4-BE49-F238E27FC236}">
                <a16:creationId xmlns:a16="http://schemas.microsoft.com/office/drawing/2014/main" id="{CC8910C1-50F9-8FA4-E5D5-2288B86173D7}"/>
              </a:ext>
            </a:extLst>
          </p:cNvPr>
          <p:cNvPicPr>
            <a:picLocks noChangeAspect="1"/>
          </p:cNvPicPr>
          <p:nvPr/>
        </p:nvPicPr>
        <p:blipFill>
          <a:blip r:embed="rId3"/>
          <a:stretch>
            <a:fillRect/>
          </a:stretch>
        </p:blipFill>
        <p:spPr>
          <a:xfrm>
            <a:off x="6205387" y="2003612"/>
            <a:ext cx="5015891" cy="3496039"/>
          </a:xfrm>
          <a:prstGeom prst="rect">
            <a:avLst/>
          </a:prstGeom>
        </p:spPr>
      </p:pic>
    </p:spTree>
    <p:extLst>
      <p:ext uri="{BB962C8B-B14F-4D97-AF65-F5344CB8AC3E}">
        <p14:creationId xmlns:p14="http://schemas.microsoft.com/office/powerpoint/2010/main" val="398772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0947-E40B-00D9-509F-81C90556C128}"/>
              </a:ext>
            </a:extLst>
          </p:cNvPr>
          <p:cNvSpPr>
            <a:spLocks noGrp="1"/>
          </p:cNvSpPr>
          <p:nvPr>
            <p:ph type="title"/>
          </p:nvPr>
        </p:nvSpPr>
        <p:spPr>
          <a:xfrm>
            <a:off x="162340" y="272360"/>
            <a:ext cx="10515600" cy="1325563"/>
          </a:xfrm>
        </p:spPr>
        <p:txBody>
          <a:bodyPr/>
          <a:lstStyle/>
          <a:p>
            <a:r>
              <a:rPr lang="en-GB" dirty="0"/>
              <a:t>Tourniquet in Surgery of the Limbs: A Review of History</a:t>
            </a:r>
            <a:endParaRPr lang="en-US" dirty="0"/>
          </a:p>
        </p:txBody>
      </p:sp>
      <p:sp>
        <p:nvSpPr>
          <p:cNvPr id="5" name="Content Placeholder 4">
            <a:extLst>
              <a:ext uri="{FF2B5EF4-FFF2-40B4-BE49-F238E27FC236}">
                <a16:creationId xmlns:a16="http://schemas.microsoft.com/office/drawing/2014/main" id="{B101E7EB-CCD2-18E9-D1F1-756DB26DC4B1}"/>
              </a:ext>
            </a:extLst>
          </p:cNvPr>
          <p:cNvSpPr>
            <a:spLocks noGrp="1"/>
          </p:cNvSpPr>
          <p:nvPr>
            <p:ph idx="1"/>
          </p:nvPr>
        </p:nvSpPr>
        <p:spPr/>
        <p:txBody>
          <a:bodyPr>
            <a:normAutofit/>
          </a:bodyPr>
          <a:lstStyle/>
          <a:p>
            <a:pPr>
              <a:lnSpc>
                <a:spcPct val="200000"/>
              </a:lnSpc>
            </a:pPr>
            <a:r>
              <a:rPr lang="en-GB" sz="2800" b="0" i="0" dirty="0">
                <a:solidFill>
                  <a:srgbClr val="212121"/>
                </a:solidFill>
                <a:effectLst/>
                <a:latin typeface="Cambria" panose="02040503050406030204" pitchFamily="18" charset="0"/>
              </a:rPr>
              <a:t>Galen, the most famous surgeon of Rome, advocated against the use of tourniquet because it increased bleeding and probably caused low blood pressure that suppressed the venous return</a:t>
            </a:r>
            <a:endParaRPr lang="en-US" sz="2800" dirty="0"/>
          </a:p>
        </p:txBody>
      </p:sp>
    </p:spTree>
    <p:extLst>
      <p:ext uri="{BB962C8B-B14F-4D97-AF65-F5344CB8AC3E}">
        <p14:creationId xmlns:p14="http://schemas.microsoft.com/office/powerpoint/2010/main" val="60553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92DC-4330-C6A4-38A8-2DB9BAD104E8}"/>
              </a:ext>
            </a:extLst>
          </p:cNvPr>
          <p:cNvSpPr>
            <a:spLocks noGrp="1"/>
          </p:cNvSpPr>
          <p:nvPr>
            <p:ph type="title"/>
          </p:nvPr>
        </p:nvSpPr>
        <p:spPr>
          <a:xfrm>
            <a:off x="135835" y="298864"/>
            <a:ext cx="10515600" cy="1325563"/>
          </a:xfrm>
        </p:spPr>
        <p:txBody>
          <a:bodyPr/>
          <a:lstStyle/>
          <a:p>
            <a:r>
              <a:rPr lang="en-GB" dirty="0"/>
              <a:t>Tourniquet in Surgery of the Limbs: A Review of History</a:t>
            </a:r>
            <a:endParaRPr lang="en-US" dirty="0"/>
          </a:p>
        </p:txBody>
      </p:sp>
      <p:sp>
        <p:nvSpPr>
          <p:cNvPr id="3" name="Content Placeholder 2">
            <a:extLst>
              <a:ext uri="{FF2B5EF4-FFF2-40B4-BE49-F238E27FC236}">
                <a16:creationId xmlns:a16="http://schemas.microsoft.com/office/drawing/2014/main" id="{B50FF4A0-87FF-B52C-4E86-125F6475C384}"/>
              </a:ext>
            </a:extLst>
          </p:cNvPr>
          <p:cNvSpPr>
            <a:spLocks noGrp="1"/>
          </p:cNvSpPr>
          <p:nvPr>
            <p:ph idx="1"/>
          </p:nvPr>
        </p:nvSpPr>
        <p:spPr>
          <a:xfrm>
            <a:off x="679174" y="1732859"/>
            <a:ext cx="10515600" cy="4351338"/>
          </a:xfrm>
        </p:spPr>
        <p:txBody>
          <a:bodyPr>
            <a:normAutofit fontScale="92500"/>
          </a:bodyPr>
          <a:lstStyle/>
          <a:p>
            <a:pPr algn="just">
              <a:lnSpc>
                <a:spcPct val="150000"/>
              </a:lnSpc>
            </a:pPr>
            <a:r>
              <a:rPr lang="en-GB" sz="2400" dirty="0"/>
              <a:t>The next tourniquet that was commonly used was a flat rubber bandage, which was first introduced by Johann Friedrich August von Esmarch,</a:t>
            </a:r>
          </a:p>
          <a:p>
            <a:pPr algn="just">
              <a:lnSpc>
                <a:spcPct val="150000"/>
              </a:lnSpc>
            </a:pPr>
            <a:r>
              <a:rPr lang="en-GB" sz="2400" dirty="0"/>
              <a:t>In </a:t>
            </a:r>
            <a:r>
              <a:rPr lang="en-GB" sz="2400" dirty="0" smtClean="0"/>
              <a:t>1904, Harvey </a:t>
            </a:r>
            <a:r>
              <a:rPr lang="en-GB" sz="2400" dirty="0"/>
              <a:t>Cushing developed </a:t>
            </a:r>
            <a:r>
              <a:rPr lang="en-GB" sz="2400" dirty="0" smtClean="0"/>
              <a:t>a pneumatic tourniquet.</a:t>
            </a:r>
            <a:endParaRPr lang="en-GB" sz="2400" dirty="0"/>
          </a:p>
          <a:p>
            <a:pPr algn="just">
              <a:lnSpc>
                <a:spcPct val="150000"/>
              </a:lnSpc>
            </a:pPr>
            <a:r>
              <a:rPr lang="en-GB" sz="2400" b="0" i="0" dirty="0">
                <a:solidFill>
                  <a:srgbClr val="212121"/>
                </a:solidFill>
                <a:effectLst/>
                <a:latin typeface="Cambria" panose="02040503050406030204" pitchFamily="18" charset="0"/>
              </a:rPr>
              <a:t>In 1984 Mac Evan, a biotechnology engineer from Vancouver, </a:t>
            </a:r>
            <a:r>
              <a:rPr lang="en-GB" sz="2400" b="0" i="0" dirty="0" smtClean="0">
                <a:solidFill>
                  <a:srgbClr val="212121"/>
                </a:solidFill>
                <a:effectLst/>
                <a:latin typeface="Cambria" panose="02040503050406030204" pitchFamily="18" charset="0"/>
              </a:rPr>
              <a:t>invented a micro-computerised tourniquet system. These newer systems can measure </a:t>
            </a:r>
            <a:r>
              <a:rPr lang="en-GB" sz="2400" b="0" i="0" dirty="0">
                <a:solidFill>
                  <a:srgbClr val="212121"/>
                </a:solidFill>
                <a:effectLst/>
                <a:latin typeface="Cambria" panose="02040503050406030204" pitchFamily="18" charset="0"/>
              </a:rPr>
              <a:t>pressure and tourniquet time continuously to prevent sudden drops in tourniquet </a:t>
            </a:r>
            <a:r>
              <a:rPr lang="en-GB" sz="2400" b="0" i="0" dirty="0" smtClean="0">
                <a:solidFill>
                  <a:srgbClr val="212121"/>
                </a:solidFill>
                <a:effectLst/>
                <a:latin typeface="Cambria" panose="02040503050406030204" pitchFamily="18" charset="0"/>
              </a:rPr>
              <a:t>pressure. It </a:t>
            </a:r>
            <a:r>
              <a:rPr lang="en-GB" sz="2400" b="0" i="0" dirty="0">
                <a:solidFill>
                  <a:srgbClr val="212121"/>
                </a:solidFill>
                <a:effectLst/>
                <a:latin typeface="Cambria" panose="02040503050406030204" pitchFamily="18" charset="0"/>
              </a:rPr>
              <a:t>can also measure the mean occlusion pressure for every patient.</a:t>
            </a:r>
            <a:endParaRPr lang="en-US" sz="2400" dirty="0"/>
          </a:p>
        </p:txBody>
      </p:sp>
    </p:spTree>
    <p:extLst>
      <p:ext uri="{BB962C8B-B14F-4D97-AF65-F5344CB8AC3E}">
        <p14:creationId xmlns:p14="http://schemas.microsoft.com/office/powerpoint/2010/main" val="244240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6547-B4C8-585C-1214-C93021300D0C}"/>
              </a:ext>
            </a:extLst>
          </p:cNvPr>
          <p:cNvSpPr>
            <a:spLocks noGrp="1"/>
          </p:cNvSpPr>
          <p:nvPr>
            <p:ph type="title"/>
          </p:nvPr>
        </p:nvSpPr>
        <p:spPr/>
        <p:txBody>
          <a:bodyPr/>
          <a:lstStyle/>
          <a:p>
            <a:r>
              <a:rPr lang="en-US" dirty="0"/>
              <a:t>Types:</a:t>
            </a:r>
            <a:br>
              <a:rPr lang="en-US" dirty="0"/>
            </a:br>
            <a:endParaRPr lang="en-US" dirty="0"/>
          </a:p>
        </p:txBody>
      </p:sp>
      <p:sp>
        <p:nvSpPr>
          <p:cNvPr id="3" name="Content Placeholder 2">
            <a:extLst>
              <a:ext uri="{FF2B5EF4-FFF2-40B4-BE49-F238E27FC236}">
                <a16:creationId xmlns:a16="http://schemas.microsoft.com/office/drawing/2014/main" id="{E7AF2F46-5F7A-C503-731D-C5CE31E06046}"/>
              </a:ext>
            </a:extLst>
          </p:cNvPr>
          <p:cNvSpPr>
            <a:spLocks noGrp="1"/>
          </p:cNvSpPr>
          <p:nvPr>
            <p:ph sz="half" idx="1"/>
          </p:nvPr>
        </p:nvSpPr>
        <p:spPr/>
        <p:txBody>
          <a:bodyPr/>
          <a:lstStyle/>
          <a:p>
            <a:pPr marL="306000" marR="0" lvl="0" indent="-3060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GB" sz="32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 Pneumatic </a:t>
            </a:r>
          </a:p>
          <a:p>
            <a:pPr marL="306000" marR="0" lvl="0" indent="-306000" algn="l" defTabSz="457200" rtl="0" eaLnBrk="1" fontAlgn="auto" latinLnBrk="0" hangingPunct="1">
              <a:lnSpc>
                <a:spcPct val="110000"/>
              </a:lnSpc>
              <a:spcBef>
                <a:spcPct val="20000"/>
              </a:spcBef>
              <a:spcAft>
                <a:spcPts val="600"/>
              </a:spcAft>
              <a:buClr>
                <a:srgbClr val="1CADE4"/>
              </a:buClr>
              <a:buSzPct val="92000"/>
              <a:buFont typeface="Wingdings 2" panose="05020102010507070707" pitchFamily="18" charset="2"/>
              <a:buChar char=""/>
              <a:tabLst/>
              <a:defRPr/>
            </a:pPr>
            <a:r>
              <a:rPr kumimoji="0" lang="en-GB" sz="32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rPr>
              <a:t> Non pneumatic.</a:t>
            </a:r>
          </a:p>
          <a:p>
            <a:endParaRPr lang="en-US" dirty="0"/>
          </a:p>
        </p:txBody>
      </p:sp>
      <p:pic>
        <p:nvPicPr>
          <p:cNvPr id="5" name="Content Placeholder 4">
            <a:extLst>
              <a:ext uri="{FF2B5EF4-FFF2-40B4-BE49-F238E27FC236}">
                <a16:creationId xmlns:a16="http://schemas.microsoft.com/office/drawing/2014/main" id="{8D99A691-EF01-1998-9D85-FA7E8FA951A4}"/>
              </a:ext>
            </a:extLst>
          </p:cNvPr>
          <p:cNvPicPr>
            <a:picLocks noGrp="1" noChangeAspect="1"/>
          </p:cNvPicPr>
          <p:nvPr>
            <p:ph sz="half" idx="2"/>
          </p:nvPr>
        </p:nvPicPr>
        <p:blipFill>
          <a:blip r:embed="rId2"/>
          <a:stretch>
            <a:fillRect/>
          </a:stretch>
        </p:blipFill>
        <p:spPr>
          <a:xfrm>
            <a:off x="5498994" y="737157"/>
            <a:ext cx="4960801" cy="3633787"/>
          </a:xfrm>
          <a:prstGeom prst="rect">
            <a:avLst/>
          </a:prstGeom>
        </p:spPr>
      </p:pic>
      <p:pic>
        <p:nvPicPr>
          <p:cNvPr id="6" name="Picture 5">
            <a:extLst>
              <a:ext uri="{FF2B5EF4-FFF2-40B4-BE49-F238E27FC236}">
                <a16:creationId xmlns:a16="http://schemas.microsoft.com/office/drawing/2014/main" id="{1AB0B6FA-AD94-C5E3-1863-38182DB56377}"/>
              </a:ext>
            </a:extLst>
          </p:cNvPr>
          <p:cNvPicPr>
            <a:picLocks noChangeAspect="1"/>
          </p:cNvPicPr>
          <p:nvPr/>
        </p:nvPicPr>
        <p:blipFill rotWithShape="1">
          <a:blip r:embed="rId3"/>
          <a:srcRect l="11539" t="26565" r="4573" b="28466"/>
          <a:stretch/>
        </p:blipFill>
        <p:spPr>
          <a:xfrm>
            <a:off x="6019800" y="4505881"/>
            <a:ext cx="3995197" cy="2141681"/>
          </a:xfrm>
          <a:prstGeom prst="rect">
            <a:avLst/>
          </a:prstGeom>
        </p:spPr>
      </p:pic>
    </p:spTree>
    <p:extLst>
      <p:ext uri="{BB962C8B-B14F-4D97-AF65-F5344CB8AC3E}">
        <p14:creationId xmlns:p14="http://schemas.microsoft.com/office/powerpoint/2010/main" val="1008584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B4F43-1A4C-B7D3-5012-E1C52AE652CF}"/>
              </a:ext>
            </a:extLst>
          </p:cNvPr>
          <p:cNvSpPr>
            <a:spLocks noGrp="1"/>
          </p:cNvSpPr>
          <p:nvPr>
            <p:ph type="title"/>
          </p:nvPr>
        </p:nvSpPr>
        <p:spPr>
          <a:xfrm>
            <a:off x="224118" y="729658"/>
            <a:ext cx="11386691" cy="988332"/>
          </a:xfrm>
        </p:spPr>
        <p:txBody>
          <a:bodyPr>
            <a:normAutofit fontScale="90000"/>
          </a:bodyPr>
          <a:lstStyle/>
          <a:p>
            <a:r>
              <a:rPr lang="en-GB" dirty="0"/>
              <a:t>Purposes:</a:t>
            </a:r>
            <a:br>
              <a:rPr lang="en-GB" dirty="0"/>
            </a:br>
            <a:endParaRPr lang="en-US" dirty="0"/>
          </a:p>
        </p:txBody>
      </p:sp>
      <p:sp>
        <p:nvSpPr>
          <p:cNvPr id="3" name="Content Placeholder 2">
            <a:extLst>
              <a:ext uri="{FF2B5EF4-FFF2-40B4-BE49-F238E27FC236}">
                <a16:creationId xmlns:a16="http://schemas.microsoft.com/office/drawing/2014/main" id="{9975782B-CFE3-26D1-40A0-9555D0D30B5C}"/>
              </a:ext>
            </a:extLst>
          </p:cNvPr>
          <p:cNvSpPr>
            <a:spLocks noGrp="1"/>
          </p:cNvSpPr>
          <p:nvPr>
            <p:ph sz="half" idx="1"/>
          </p:nvPr>
        </p:nvSpPr>
        <p:spPr>
          <a:xfrm>
            <a:off x="349625" y="1801907"/>
            <a:ext cx="5746376" cy="4059144"/>
          </a:xfrm>
        </p:spPr>
        <p:txBody>
          <a:bodyPr/>
          <a:lstStyle/>
          <a:p>
            <a:r>
              <a:rPr lang="en-GB" sz="2400" dirty="0"/>
              <a:t>To improve the visibility in surgery.</a:t>
            </a:r>
          </a:p>
          <a:p>
            <a:r>
              <a:rPr lang="en-GB" sz="2400" dirty="0"/>
              <a:t>To reduce blood loss.</a:t>
            </a:r>
          </a:p>
          <a:p>
            <a:r>
              <a:rPr lang="en-GB" sz="2400" dirty="0"/>
              <a:t>Control bleeding in traumatic case.</a:t>
            </a:r>
          </a:p>
          <a:p>
            <a:r>
              <a:rPr lang="en-GB" sz="2400" dirty="0"/>
              <a:t>Intravenous regional anaesthesia( Bier’s Block)</a:t>
            </a:r>
          </a:p>
          <a:p>
            <a:endParaRPr lang="en-US" dirty="0"/>
          </a:p>
        </p:txBody>
      </p:sp>
      <p:pic>
        <p:nvPicPr>
          <p:cNvPr id="6" name="Content Placeholder 5">
            <a:extLst>
              <a:ext uri="{FF2B5EF4-FFF2-40B4-BE49-F238E27FC236}">
                <a16:creationId xmlns:a16="http://schemas.microsoft.com/office/drawing/2014/main" id="{087684B3-8285-0327-1A93-A6777E9B6E71}"/>
              </a:ext>
            </a:extLst>
          </p:cNvPr>
          <p:cNvPicPr>
            <a:picLocks noGrp="1" noChangeAspect="1"/>
          </p:cNvPicPr>
          <p:nvPr>
            <p:ph sz="half" idx="2"/>
          </p:nvPr>
        </p:nvPicPr>
        <p:blipFill>
          <a:blip r:embed="rId2"/>
          <a:stretch>
            <a:fillRect/>
          </a:stretch>
        </p:blipFill>
        <p:spPr>
          <a:xfrm>
            <a:off x="6172200" y="2207663"/>
            <a:ext cx="5181600" cy="3587261"/>
          </a:xfrm>
          <a:prstGeom prst="rect">
            <a:avLst/>
          </a:prstGeom>
        </p:spPr>
      </p:pic>
    </p:spTree>
    <p:extLst>
      <p:ext uri="{BB962C8B-B14F-4D97-AF65-F5344CB8AC3E}">
        <p14:creationId xmlns:p14="http://schemas.microsoft.com/office/powerpoint/2010/main" val="356025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8210-577B-91CF-6EC4-5577B7506CD5}"/>
              </a:ext>
            </a:extLst>
          </p:cNvPr>
          <p:cNvSpPr>
            <a:spLocks noGrp="1"/>
          </p:cNvSpPr>
          <p:nvPr>
            <p:ph type="title"/>
          </p:nvPr>
        </p:nvSpPr>
        <p:spPr/>
        <p:txBody>
          <a:bodyPr/>
          <a:lstStyle/>
          <a:p>
            <a:r>
              <a:rPr lang="en-GB" dirty="0"/>
              <a:t>Principles of Tourniquet use</a:t>
            </a:r>
            <a:br>
              <a:rPr lang="en-GB" dirty="0"/>
            </a:br>
            <a:endParaRPr lang="en-US" dirty="0"/>
          </a:p>
        </p:txBody>
      </p:sp>
      <p:sp>
        <p:nvSpPr>
          <p:cNvPr id="3" name="Content Placeholder 2">
            <a:extLst>
              <a:ext uri="{FF2B5EF4-FFF2-40B4-BE49-F238E27FC236}">
                <a16:creationId xmlns:a16="http://schemas.microsoft.com/office/drawing/2014/main" id="{41E0541C-CE7F-0108-F05B-DE33ABB73B93}"/>
              </a:ext>
            </a:extLst>
          </p:cNvPr>
          <p:cNvSpPr>
            <a:spLocks noGrp="1"/>
          </p:cNvSpPr>
          <p:nvPr>
            <p:ph idx="1"/>
          </p:nvPr>
        </p:nvSpPr>
        <p:spPr>
          <a:xfrm>
            <a:off x="670112" y="1512697"/>
            <a:ext cx="10851776" cy="4706470"/>
          </a:xfrm>
        </p:spPr>
        <p:txBody>
          <a:bodyPr/>
          <a:lstStyle/>
          <a:p>
            <a:r>
              <a:rPr lang="en-GB" dirty="0"/>
              <a:t> </a:t>
            </a:r>
            <a:r>
              <a:rPr lang="en-GB" sz="2400" dirty="0"/>
              <a:t>Exsanguinate the limb prior inflating tourniquet,</a:t>
            </a:r>
          </a:p>
          <a:p>
            <a:r>
              <a:rPr lang="en-GB" sz="2400" dirty="0"/>
              <a:t> </a:t>
            </a:r>
            <a:r>
              <a:rPr lang="en-GB" sz="2400" dirty="0" smtClean="0"/>
              <a:t>The tourniquet </a:t>
            </a:r>
            <a:r>
              <a:rPr lang="en-GB" sz="2400" dirty="0"/>
              <a:t>cuff should be as wide as the diameter of </a:t>
            </a:r>
            <a:r>
              <a:rPr lang="en-GB" sz="2400" dirty="0" smtClean="0"/>
              <a:t>the limb</a:t>
            </a:r>
            <a:r>
              <a:rPr lang="en-GB" sz="2400" dirty="0"/>
              <a:t>,</a:t>
            </a:r>
          </a:p>
          <a:p>
            <a:r>
              <a:rPr lang="en-GB" sz="2400" dirty="0"/>
              <a:t> Apply as proximally as possible,</a:t>
            </a:r>
          </a:p>
          <a:p>
            <a:r>
              <a:rPr lang="en-GB" sz="2400" dirty="0"/>
              <a:t> Apply padding to the site, without creases.</a:t>
            </a:r>
          </a:p>
          <a:p>
            <a:r>
              <a:rPr lang="en-GB" sz="2400" dirty="0"/>
              <a:t> When </a:t>
            </a:r>
            <a:r>
              <a:rPr lang="en-GB" sz="2400" dirty="0" smtClean="0"/>
              <a:t>the tourniquet </a:t>
            </a:r>
            <a:r>
              <a:rPr lang="en-GB" sz="2400" dirty="0"/>
              <a:t>is inflated, time must be noted.</a:t>
            </a:r>
          </a:p>
          <a:p>
            <a:r>
              <a:rPr lang="en-GB" sz="2400" dirty="0"/>
              <a:t> When </a:t>
            </a:r>
            <a:r>
              <a:rPr lang="en-GB" sz="2400" dirty="0" smtClean="0"/>
              <a:t>the tourniquet </a:t>
            </a:r>
            <a:r>
              <a:rPr lang="en-GB" sz="2400" dirty="0"/>
              <a:t>is removed – the site should be inspected for any damage and the return of circulation.</a:t>
            </a:r>
          </a:p>
          <a:p>
            <a:r>
              <a:rPr lang="en-GB" sz="2400" dirty="0" smtClean="0"/>
              <a:t>This information </a:t>
            </a:r>
            <a:r>
              <a:rPr lang="en-GB" sz="2400" dirty="0"/>
              <a:t>should be recorded in notes.</a:t>
            </a:r>
          </a:p>
          <a:p>
            <a:endParaRPr lang="en-US" dirty="0"/>
          </a:p>
        </p:txBody>
      </p:sp>
    </p:spTree>
    <p:extLst>
      <p:ext uri="{BB962C8B-B14F-4D97-AF65-F5344CB8AC3E}">
        <p14:creationId xmlns:p14="http://schemas.microsoft.com/office/powerpoint/2010/main" val="3463874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244</TotalTime>
  <Words>1145</Words>
  <Application>Microsoft Office PowerPoint</Application>
  <PresentationFormat>Widescreen</PresentationFormat>
  <Paragraphs>105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vt:lpstr>
      <vt:lpstr>Franklin Gothic Book</vt:lpstr>
      <vt:lpstr>Wingdings 2</vt:lpstr>
      <vt:lpstr>Office Theme</vt:lpstr>
      <vt:lpstr>Tourniquet in Orthopedic Surgery</vt:lpstr>
      <vt:lpstr>Definition</vt:lpstr>
      <vt:lpstr>Tourniquet in Surgery of the Limbs: A Review of History</vt:lpstr>
      <vt:lpstr>Tourniquet in Surgery of the Limbs: A Review of History</vt:lpstr>
      <vt:lpstr>Tourniquet in Surgery of the Limbs: A Review of History</vt:lpstr>
      <vt:lpstr>Tourniquet in Surgery of the Limbs: A Review of History</vt:lpstr>
      <vt:lpstr>Types: </vt:lpstr>
      <vt:lpstr>Purposes: </vt:lpstr>
      <vt:lpstr>Principles of Tourniquet use </vt:lpstr>
      <vt:lpstr>TOURNIQUET CUFF </vt:lpstr>
      <vt:lpstr>EXSANGUINATION </vt:lpstr>
      <vt:lpstr>PowerPoint Presentation</vt:lpstr>
      <vt:lpstr>TOURNIQUET PRESSURE </vt:lpstr>
      <vt:lpstr>Tourniquet time </vt:lpstr>
      <vt:lpstr>Deflating and re-inflating the tourniquet </vt:lpstr>
      <vt:lpstr>Deflating and re-inflating the tourniquet </vt:lpstr>
      <vt:lpstr>WIDE AWAKE LOCAL ANAESTHETIC NO TOURNIQUET (WALANT) </vt:lpstr>
      <vt:lpstr>Bruner’s Ten Rules of Pneumatic Tourniquet Use</vt:lpstr>
      <vt:lpstr>Finger tourniquet </vt:lpstr>
      <vt:lpstr>Contraindication</vt:lpstr>
      <vt:lpstr>Complications</vt:lpstr>
      <vt:lpstr>Take Home message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synapse mrcs</dc:creator>
  <cp:lastModifiedBy>Mohammed Munshi</cp:lastModifiedBy>
  <cp:revision>8</cp:revision>
  <dcterms:created xsi:type="dcterms:W3CDTF">2022-11-23T03:41:53Z</dcterms:created>
  <dcterms:modified xsi:type="dcterms:W3CDTF">2024-07-15T11:21:40Z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